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7"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309" r:id="rId34"/>
    <p:sldId id="310" r:id="rId35"/>
    <p:sldId id="311" r:id="rId36"/>
    <p:sldId id="312" r:id="rId37"/>
    <p:sldId id="288" r:id="rId38"/>
    <p:sldId id="313" r:id="rId39"/>
    <p:sldId id="314" r:id="rId40"/>
    <p:sldId id="315" r:id="rId41"/>
    <p:sldId id="316" r:id="rId42"/>
    <p:sldId id="317" r:id="rId43"/>
    <p:sldId id="299" r:id="rId44"/>
    <p:sldId id="307" r:id="rId45"/>
    <p:sldId id="300" r:id="rId46"/>
    <p:sldId id="308" r:id="rId47"/>
    <p:sldId id="301" r:id="rId48"/>
    <p:sldId id="302" r:id="rId49"/>
    <p:sldId id="303" r:id="rId50"/>
    <p:sldId id="304" r:id="rId51"/>
    <p:sldId id="305" r:id="rId52"/>
    <p:sldId id="306" r:id="rId53"/>
    <p:sldId id="318" r:id="rId54"/>
    <p:sldId id="319" r:id="rId55"/>
    <p:sldId id="320" r:id="rId56"/>
    <p:sldId id="321" r:id="rId57"/>
    <p:sldId id="322" r:id="rId58"/>
    <p:sldId id="323" r:id="rId59"/>
    <p:sldId id="324" r:id="rId60"/>
    <p:sldId id="325" r:id="rId61"/>
    <p:sldId id="326" r:id="rId62"/>
    <p:sldId id="327"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94" d="100"/>
          <a:sy n="94" d="100"/>
        </p:scale>
        <p:origin x="27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905883-83BB-00B6-6179-8F04CEB4BA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1550F146-3AE7-32A0-0DBB-036D0BF874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B3BACFB9-DAA3-78A3-B68A-B1C45E996A3C}"/>
              </a:ext>
            </a:extLst>
          </p:cNvPr>
          <p:cNvSpPr>
            <a:spLocks noGrp="1"/>
          </p:cNvSpPr>
          <p:nvPr>
            <p:ph type="dt" sz="half" idx="10"/>
          </p:nvPr>
        </p:nvSpPr>
        <p:spPr/>
        <p:txBody>
          <a:bodyPr/>
          <a:lstStyle/>
          <a:p>
            <a:fld id="{8DC02A88-D069-4CE9-B131-3055FE33ACE2}" type="datetimeFigureOut">
              <a:rPr lang="en-US" smtClean="0"/>
              <a:t>1/28/2024</a:t>
            </a:fld>
            <a:endParaRPr lang="en-US"/>
          </a:p>
        </p:txBody>
      </p:sp>
      <p:sp>
        <p:nvSpPr>
          <p:cNvPr id="5" name="Footer Placeholder 4">
            <a:extLst>
              <a:ext uri="{FF2B5EF4-FFF2-40B4-BE49-F238E27FC236}">
                <a16:creationId xmlns:a16="http://schemas.microsoft.com/office/drawing/2014/main" xmlns="" id="{D9A374F9-1250-E3DA-E093-E78B885721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0AC7BAC3-1714-9485-32EA-1DF11DD3A42E}"/>
              </a:ext>
            </a:extLst>
          </p:cNvPr>
          <p:cNvSpPr>
            <a:spLocks noGrp="1"/>
          </p:cNvSpPr>
          <p:nvPr>
            <p:ph type="sldNum" sz="quarter" idx="12"/>
          </p:nvPr>
        </p:nvSpPr>
        <p:spPr/>
        <p:txBody>
          <a:bodyPr/>
          <a:lstStyle/>
          <a:p>
            <a:fld id="{B4B5FCD9-8BC1-4C5F-8888-BBB15FB06DFF}" type="slidenum">
              <a:rPr lang="en-US" smtClean="0"/>
              <a:t>‹#›</a:t>
            </a:fld>
            <a:endParaRPr lang="en-US"/>
          </a:p>
        </p:txBody>
      </p:sp>
    </p:spTree>
    <p:extLst>
      <p:ext uri="{BB962C8B-B14F-4D97-AF65-F5344CB8AC3E}">
        <p14:creationId xmlns:p14="http://schemas.microsoft.com/office/powerpoint/2010/main" val="2080137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640FDE-5389-0522-A241-00065366107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35B7F17B-7E93-6CAF-8036-D73D395E76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F110059-E6A3-FB78-41AE-36B5F3A4A71D}"/>
              </a:ext>
            </a:extLst>
          </p:cNvPr>
          <p:cNvSpPr>
            <a:spLocks noGrp="1"/>
          </p:cNvSpPr>
          <p:nvPr>
            <p:ph type="dt" sz="half" idx="10"/>
          </p:nvPr>
        </p:nvSpPr>
        <p:spPr/>
        <p:txBody>
          <a:bodyPr/>
          <a:lstStyle/>
          <a:p>
            <a:fld id="{8DC02A88-D069-4CE9-B131-3055FE33ACE2}" type="datetimeFigureOut">
              <a:rPr lang="en-US" smtClean="0"/>
              <a:t>1/28/2024</a:t>
            </a:fld>
            <a:endParaRPr lang="en-US"/>
          </a:p>
        </p:txBody>
      </p:sp>
      <p:sp>
        <p:nvSpPr>
          <p:cNvPr id="5" name="Footer Placeholder 4">
            <a:extLst>
              <a:ext uri="{FF2B5EF4-FFF2-40B4-BE49-F238E27FC236}">
                <a16:creationId xmlns:a16="http://schemas.microsoft.com/office/drawing/2014/main" xmlns="" id="{E23BF54E-6FAB-8AB0-CE5C-501921A5D4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0C0C776F-009A-E7E9-2844-5E9CBB341F85}"/>
              </a:ext>
            </a:extLst>
          </p:cNvPr>
          <p:cNvSpPr>
            <a:spLocks noGrp="1"/>
          </p:cNvSpPr>
          <p:nvPr>
            <p:ph type="sldNum" sz="quarter" idx="12"/>
          </p:nvPr>
        </p:nvSpPr>
        <p:spPr/>
        <p:txBody>
          <a:bodyPr/>
          <a:lstStyle/>
          <a:p>
            <a:fld id="{B4B5FCD9-8BC1-4C5F-8888-BBB15FB06DFF}" type="slidenum">
              <a:rPr lang="en-US" smtClean="0"/>
              <a:t>‹#›</a:t>
            </a:fld>
            <a:endParaRPr lang="en-US"/>
          </a:p>
        </p:txBody>
      </p:sp>
    </p:spTree>
    <p:extLst>
      <p:ext uri="{BB962C8B-B14F-4D97-AF65-F5344CB8AC3E}">
        <p14:creationId xmlns:p14="http://schemas.microsoft.com/office/powerpoint/2010/main" val="3522604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74B4518F-B713-0A2D-9185-1BC29F8F59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46A25DC4-80D7-A846-548E-239E2859C8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E3DE34C0-5278-2ABC-2944-7709EB3E12F8}"/>
              </a:ext>
            </a:extLst>
          </p:cNvPr>
          <p:cNvSpPr>
            <a:spLocks noGrp="1"/>
          </p:cNvSpPr>
          <p:nvPr>
            <p:ph type="dt" sz="half" idx="10"/>
          </p:nvPr>
        </p:nvSpPr>
        <p:spPr/>
        <p:txBody>
          <a:bodyPr/>
          <a:lstStyle/>
          <a:p>
            <a:fld id="{8DC02A88-D069-4CE9-B131-3055FE33ACE2}" type="datetimeFigureOut">
              <a:rPr lang="en-US" smtClean="0"/>
              <a:t>1/28/2024</a:t>
            </a:fld>
            <a:endParaRPr lang="en-US"/>
          </a:p>
        </p:txBody>
      </p:sp>
      <p:sp>
        <p:nvSpPr>
          <p:cNvPr id="5" name="Footer Placeholder 4">
            <a:extLst>
              <a:ext uri="{FF2B5EF4-FFF2-40B4-BE49-F238E27FC236}">
                <a16:creationId xmlns:a16="http://schemas.microsoft.com/office/drawing/2014/main" xmlns="" id="{8462DD2D-16A5-894A-B810-E8DF143812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D736175F-09E7-B357-7B7E-8B22317550AF}"/>
              </a:ext>
            </a:extLst>
          </p:cNvPr>
          <p:cNvSpPr>
            <a:spLocks noGrp="1"/>
          </p:cNvSpPr>
          <p:nvPr>
            <p:ph type="sldNum" sz="quarter" idx="12"/>
          </p:nvPr>
        </p:nvSpPr>
        <p:spPr/>
        <p:txBody>
          <a:bodyPr/>
          <a:lstStyle/>
          <a:p>
            <a:fld id="{B4B5FCD9-8BC1-4C5F-8888-BBB15FB06DFF}" type="slidenum">
              <a:rPr lang="en-US" smtClean="0"/>
              <a:t>‹#›</a:t>
            </a:fld>
            <a:endParaRPr lang="en-US"/>
          </a:p>
        </p:txBody>
      </p:sp>
    </p:spTree>
    <p:extLst>
      <p:ext uri="{BB962C8B-B14F-4D97-AF65-F5344CB8AC3E}">
        <p14:creationId xmlns:p14="http://schemas.microsoft.com/office/powerpoint/2010/main" val="98179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92CCC1-8F36-C664-1D32-CDC3701377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BECA511-44FC-F7F8-8B84-19764DAAC6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41535AD-F409-47AE-4FA1-39C21229061B}"/>
              </a:ext>
            </a:extLst>
          </p:cNvPr>
          <p:cNvSpPr>
            <a:spLocks noGrp="1"/>
          </p:cNvSpPr>
          <p:nvPr>
            <p:ph type="dt" sz="half" idx="10"/>
          </p:nvPr>
        </p:nvSpPr>
        <p:spPr/>
        <p:txBody>
          <a:bodyPr/>
          <a:lstStyle/>
          <a:p>
            <a:fld id="{8DC02A88-D069-4CE9-B131-3055FE33ACE2}" type="datetimeFigureOut">
              <a:rPr lang="en-US" smtClean="0"/>
              <a:t>1/28/2024</a:t>
            </a:fld>
            <a:endParaRPr lang="en-US"/>
          </a:p>
        </p:txBody>
      </p:sp>
      <p:sp>
        <p:nvSpPr>
          <p:cNvPr id="5" name="Footer Placeholder 4">
            <a:extLst>
              <a:ext uri="{FF2B5EF4-FFF2-40B4-BE49-F238E27FC236}">
                <a16:creationId xmlns:a16="http://schemas.microsoft.com/office/drawing/2014/main" xmlns="" id="{4545F9B3-A117-6A2B-449A-8F0ECDF835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53CC9599-1B5B-CD2F-F0EB-4598895EDBEE}"/>
              </a:ext>
            </a:extLst>
          </p:cNvPr>
          <p:cNvSpPr>
            <a:spLocks noGrp="1"/>
          </p:cNvSpPr>
          <p:nvPr>
            <p:ph type="sldNum" sz="quarter" idx="12"/>
          </p:nvPr>
        </p:nvSpPr>
        <p:spPr/>
        <p:txBody>
          <a:bodyPr/>
          <a:lstStyle/>
          <a:p>
            <a:fld id="{B4B5FCD9-8BC1-4C5F-8888-BBB15FB06DFF}" type="slidenum">
              <a:rPr lang="en-US" smtClean="0"/>
              <a:t>‹#›</a:t>
            </a:fld>
            <a:endParaRPr lang="en-US"/>
          </a:p>
        </p:txBody>
      </p:sp>
    </p:spTree>
    <p:extLst>
      <p:ext uri="{BB962C8B-B14F-4D97-AF65-F5344CB8AC3E}">
        <p14:creationId xmlns:p14="http://schemas.microsoft.com/office/powerpoint/2010/main" val="3862363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C3A12D-A6F0-1840-8410-C283B025F4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A456F88E-74CB-DAB8-93F1-39DF8B8E59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789081FC-D0E5-E289-FEEF-1FFD50C1DA30}"/>
              </a:ext>
            </a:extLst>
          </p:cNvPr>
          <p:cNvSpPr>
            <a:spLocks noGrp="1"/>
          </p:cNvSpPr>
          <p:nvPr>
            <p:ph type="dt" sz="half" idx="10"/>
          </p:nvPr>
        </p:nvSpPr>
        <p:spPr/>
        <p:txBody>
          <a:bodyPr/>
          <a:lstStyle/>
          <a:p>
            <a:fld id="{8DC02A88-D069-4CE9-B131-3055FE33ACE2}" type="datetimeFigureOut">
              <a:rPr lang="en-US" smtClean="0"/>
              <a:t>1/28/2024</a:t>
            </a:fld>
            <a:endParaRPr lang="en-US"/>
          </a:p>
        </p:txBody>
      </p:sp>
      <p:sp>
        <p:nvSpPr>
          <p:cNvPr id="5" name="Footer Placeholder 4">
            <a:extLst>
              <a:ext uri="{FF2B5EF4-FFF2-40B4-BE49-F238E27FC236}">
                <a16:creationId xmlns:a16="http://schemas.microsoft.com/office/drawing/2014/main" xmlns="" id="{C3317005-E905-875E-9CE4-D205EF9FA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6C114096-7C75-7B00-77CF-383576675EA7}"/>
              </a:ext>
            </a:extLst>
          </p:cNvPr>
          <p:cNvSpPr>
            <a:spLocks noGrp="1"/>
          </p:cNvSpPr>
          <p:nvPr>
            <p:ph type="sldNum" sz="quarter" idx="12"/>
          </p:nvPr>
        </p:nvSpPr>
        <p:spPr/>
        <p:txBody>
          <a:bodyPr/>
          <a:lstStyle/>
          <a:p>
            <a:fld id="{B4B5FCD9-8BC1-4C5F-8888-BBB15FB06DFF}" type="slidenum">
              <a:rPr lang="en-US" smtClean="0"/>
              <a:t>‹#›</a:t>
            </a:fld>
            <a:endParaRPr lang="en-US"/>
          </a:p>
        </p:txBody>
      </p:sp>
    </p:spTree>
    <p:extLst>
      <p:ext uri="{BB962C8B-B14F-4D97-AF65-F5344CB8AC3E}">
        <p14:creationId xmlns:p14="http://schemas.microsoft.com/office/powerpoint/2010/main" val="3501632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30FB1C-0CC0-A7EE-EB00-6A7BA3ABB6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7FA3DF60-FEC6-5940-694C-EAB3DBFAAB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535F86A6-319B-792B-6CAF-C3562F2A67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BEB0F2F9-4732-096B-14DD-5B99D685A65F}"/>
              </a:ext>
            </a:extLst>
          </p:cNvPr>
          <p:cNvSpPr>
            <a:spLocks noGrp="1"/>
          </p:cNvSpPr>
          <p:nvPr>
            <p:ph type="dt" sz="half" idx="10"/>
          </p:nvPr>
        </p:nvSpPr>
        <p:spPr/>
        <p:txBody>
          <a:bodyPr/>
          <a:lstStyle/>
          <a:p>
            <a:fld id="{8DC02A88-D069-4CE9-B131-3055FE33ACE2}" type="datetimeFigureOut">
              <a:rPr lang="en-US" smtClean="0"/>
              <a:t>1/28/2024</a:t>
            </a:fld>
            <a:endParaRPr lang="en-US"/>
          </a:p>
        </p:txBody>
      </p:sp>
      <p:sp>
        <p:nvSpPr>
          <p:cNvPr id="6" name="Footer Placeholder 5">
            <a:extLst>
              <a:ext uri="{FF2B5EF4-FFF2-40B4-BE49-F238E27FC236}">
                <a16:creationId xmlns:a16="http://schemas.microsoft.com/office/drawing/2014/main" xmlns="" id="{46BC4F4F-AAD2-7FB7-61FA-C48BA4CED3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D1BE99FC-0E76-16CD-1462-4A674C4E24AD}"/>
              </a:ext>
            </a:extLst>
          </p:cNvPr>
          <p:cNvSpPr>
            <a:spLocks noGrp="1"/>
          </p:cNvSpPr>
          <p:nvPr>
            <p:ph type="sldNum" sz="quarter" idx="12"/>
          </p:nvPr>
        </p:nvSpPr>
        <p:spPr/>
        <p:txBody>
          <a:bodyPr/>
          <a:lstStyle/>
          <a:p>
            <a:fld id="{B4B5FCD9-8BC1-4C5F-8888-BBB15FB06DFF}" type="slidenum">
              <a:rPr lang="en-US" smtClean="0"/>
              <a:t>‹#›</a:t>
            </a:fld>
            <a:endParaRPr lang="en-US"/>
          </a:p>
        </p:txBody>
      </p:sp>
    </p:spTree>
    <p:extLst>
      <p:ext uri="{BB962C8B-B14F-4D97-AF65-F5344CB8AC3E}">
        <p14:creationId xmlns:p14="http://schemas.microsoft.com/office/powerpoint/2010/main" val="1562405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A7E94C-9F6B-4AE6-AF3A-E21D718B472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0D8286BC-FAA7-26A7-063B-0AEA166AB6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D233C53E-2A28-4FD4-9220-4574BD5EE4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FF8EFC75-C6B7-0412-E4B6-F4C3102868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6BD2670D-1299-78E2-9371-3670298F99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28A41F1E-B228-47D0-A354-0404548B1FD9}"/>
              </a:ext>
            </a:extLst>
          </p:cNvPr>
          <p:cNvSpPr>
            <a:spLocks noGrp="1"/>
          </p:cNvSpPr>
          <p:nvPr>
            <p:ph type="dt" sz="half" idx="10"/>
          </p:nvPr>
        </p:nvSpPr>
        <p:spPr/>
        <p:txBody>
          <a:bodyPr/>
          <a:lstStyle/>
          <a:p>
            <a:fld id="{8DC02A88-D069-4CE9-B131-3055FE33ACE2}" type="datetimeFigureOut">
              <a:rPr lang="en-US" smtClean="0"/>
              <a:t>1/28/2024</a:t>
            </a:fld>
            <a:endParaRPr lang="en-US"/>
          </a:p>
        </p:txBody>
      </p:sp>
      <p:sp>
        <p:nvSpPr>
          <p:cNvPr id="8" name="Footer Placeholder 7">
            <a:extLst>
              <a:ext uri="{FF2B5EF4-FFF2-40B4-BE49-F238E27FC236}">
                <a16:creationId xmlns:a16="http://schemas.microsoft.com/office/drawing/2014/main" xmlns="" id="{941FD9B5-E2E2-3199-2357-A8E617D879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A5D6A6B8-5600-0805-10ED-05D2B0AE6CB6}"/>
              </a:ext>
            </a:extLst>
          </p:cNvPr>
          <p:cNvSpPr>
            <a:spLocks noGrp="1"/>
          </p:cNvSpPr>
          <p:nvPr>
            <p:ph type="sldNum" sz="quarter" idx="12"/>
          </p:nvPr>
        </p:nvSpPr>
        <p:spPr/>
        <p:txBody>
          <a:bodyPr/>
          <a:lstStyle/>
          <a:p>
            <a:fld id="{B4B5FCD9-8BC1-4C5F-8888-BBB15FB06DFF}" type="slidenum">
              <a:rPr lang="en-US" smtClean="0"/>
              <a:t>‹#›</a:t>
            </a:fld>
            <a:endParaRPr lang="en-US"/>
          </a:p>
        </p:txBody>
      </p:sp>
    </p:spTree>
    <p:extLst>
      <p:ext uri="{BB962C8B-B14F-4D97-AF65-F5344CB8AC3E}">
        <p14:creationId xmlns:p14="http://schemas.microsoft.com/office/powerpoint/2010/main" val="2706949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94609B-E78B-6E9E-CCA5-9395DAFF03F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14DA8DE0-9096-FD2D-C7B5-DA2C57E6716F}"/>
              </a:ext>
            </a:extLst>
          </p:cNvPr>
          <p:cNvSpPr>
            <a:spLocks noGrp="1"/>
          </p:cNvSpPr>
          <p:nvPr>
            <p:ph type="dt" sz="half" idx="10"/>
          </p:nvPr>
        </p:nvSpPr>
        <p:spPr/>
        <p:txBody>
          <a:bodyPr/>
          <a:lstStyle/>
          <a:p>
            <a:fld id="{8DC02A88-D069-4CE9-B131-3055FE33ACE2}" type="datetimeFigureOut">
              <a:rPr lang="en-US" smtClean="0"/>
              <a:t>1/28/2024</a:t>
            </a:fld>
            <a:endParaRPr lang="en-US"/>
          </a:p>
        </p:txBody>
      </p:sp>
      <p:sp>
        <p:nvSpPr>
          <p:cNvPr id="4" name="Footer Placeholder 3">
            <a:extLst>
              <a:ext uri="{FF2B5EF4-FFF2-40B4-BE49-F238E27FC236}">
                <a16:creationId xmlns:a16="http://schemas.microsoft.com/office/drawing/2014/main" xmlns="" id="{4BD2EB81-536A-BB04-EB08-DD2C56E2BB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992D9B0E-ADDB-4F21-6DAD-FCCDB67B980F}"/>
              </a:ext>
            </a:extLst>
          </p:cNvPr>
          <p:cNvSpPr>
            <a:spLocks noGrp="1"/>
          </p:cNvSpPr>
          <p:nvPr>
            <p:ph type="sldNum" sz="quarter" idx="12"/>
          </p:nvPr>
        </p:nvSpPr>
        <p:spPr/>
        <p:txBody>
          <a:bodyPr/>
          <a:lstStyle/>
          <a:p>
            <a:fld id="{B4B5FCD9-8BC1-4C5F-8888-BBB15FB06DFF}" type="slidenum">
              <a:rPr lang="en-US" smtClean="0"/>
              <a:t>‹#›</a:t>
            </a:fld>
            <a:endParaRPr lang="en-US"/>
          </a:p>
        </p:txBody>
      </p:sp>
    </p:spTree>
    <p:extLst>
      <p:ext uri="{BB962C8B-B14F-4D97-AF65-F5344CB8AC3E}">
        <p14:creationId xmlns:p14="http://schemas.microsoft.com/office/powerpoint/2010/main" val="667248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3C1DE7C4-A1A8-63D8-D578-E1D4A9864FE6}"/>
              </a:ext>
            </a:extLst>
          </p:cNvPr>
          <p:cNvSpPr>
            <a:spLocks noGrp="1"/>
          </p:cNvSpPr>
          <p:nvPr>
            <p:ph type="dt" sz="half" idx="10"/>
          </p:nvPr>
        </p:nvSpPr>
        <p:spPr/>
        <p:txBody>
          <a:bodyPr/>
          <a:lstStyle/>
          <a:p>
            <a:fld id="{8DC02A88-D069-4CE9-B131-3055FE33ACE2}" type="datetimeFigureOut">
              <a:rPr lang="en-US" smtClean="0"/>
              <a:t>1/28/2024</a:t>
            </a:fld>
            <a:endParaRPr lang="en-US"/>
          </a:p>
        </p:txBody>
      </p:sp>
      <p:sp>
        <p:nvSpPr>
          <p:cNvPr id="3" name="Footer Placeholder 2">
            <a:extLst>
              <a:ext uri="{FF2B5EF4-FFF2-40B4-BE49-F238E27FC236}">
                <a16:creationId xmlns:a16="http://schemas.microsoft.com/office/drawing/2014/main" xmlns="" id="{74A85274-E30E-E32E-1064-2873619ED9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AE6EDD9D-F75D-6F35-C7BA-FFF16554F17F}"/>
              </a:ext>
            </a:extLst>
          </p:cNvPr>
          <p:cNvSpPr>
            <a:spLocks noGrp="1"/>
          </p:cNvSpPr>
          <p:nvPr>
            <p:ph type="sldNum" sz="quarter" idx="12"/>
          </p:nvPr>
        </p:nvSpPr>
        <p:spPr/>
        <p:txBody>
          <a:bodyPr/>
          <a:lstStyle/>
          <a:p>
            <a:fld id="{B4B5FCD9-8BC1-4C5F-8888-BBB15FB06DFF}" type="slidenum">
              <a:rPr lang="en-US" smtClean="0"/>
              <a:t>‹#›</a:t>
            </a:fld>
            <a:endParaRPr lang="en-US"/>
          </a:p>
        </p:txBody>
      </p:sp>
    </p:spTree>
    <p:extLst>
      <p:ext uri="{BB962C8B-B14F-4D97-AF65-F5344CB8AC3E}">
        <p14:creationId xmlns:p14="http://schemas.microsoft.com/office/powerpoint/2010/main" val="3080201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B2A2A1-85FD-1FB8-E49A-459E8C413D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1A9DC1C0-B79E-9153-A416-C6210B3C0F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C78F7578-8E81-F394-B95E-ADC53DAB00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DC66B0B0-3814-8EC7-8575-E0406E20F738}"/>
              </a:ext>
            </a:extLst>
          </p:cNvPr>
          <p:cNvSpPr>
            <a:spLocks noGrp="1"/>
          </p:cNvSpPr>
          <p:nvPr>
            <p:ph type="dt" sz="half" idx="10"/>
          </p:nvPr>
        </p:nvSpPr>
        <p:spPr/>
        <p:txBody>
          <a:bodyPr/>
          <a:lstStyle/>
          <a:p>
            <a:fld id="{8DC02A88-D069-4CE9-B131-3055FE33ACE2}" type="datetimeFigureOut">
              <a:rPr lang="en-US" smtClean="0"/>
              <a:t>1/28/2024</a:t>
            </a:fld>
            <a:endParaRPr lang="en-US"/>
          </a:p>
        </p:txBody>
      </p:sp>
      <p:sp>
        <p:nvSpPr>
          <p:cNvPr id="6" name="Footer Placeholder 5">
            <a:extLst>
              <a:ext uri="{FF2B5EF4-FFF2-40B4-BE49-F238E27FC236}">
                <a16:creationId xmlns:a16="http://schemas.microsoft.com/office/drawing/2014/main" xmlns="" id="{3C349BCF-F24A-3133-DA32-0C066E339E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FE1F96A8-F496-4785-CF24-00EDBFF1AE4B}"/>
              </a:ext>
            </a:extLst>
          </p:cNvPr>
          <p:cNvSpPr>
            <a:spLocks noGrp="1"/>
          </p:cNvSpPr>
          <p:nvPr>
            <p:ph type="sldNum" sz="quarter" idx="12"/>
          </p:nvPr>
        </p:nvSpPr>
        <p:spPr/>
        <p:txBody>
          <a:bodyPr/>
          <a:lstStyle/>
          <a:p>
            <a:fld id="{B4B5FCD9-8BC1-4C5F-8888-BBB15FB06DFF}" type="slidenum">
              <a:rPr lang="en-US" smtClean="0"/>
              <a:t>‹#›</a:t>
            </a:fld>
            <a:endParaRPr lang="en-US"/>
          </a:p>
        </p:txBody>
      </p:sp>
    </p:spTree>
    <p:extLst>
      <p:ext uri="{BB962C8B-B14F-4D97-AF65-F5344CB8AC3E}">
        <p14:creationId xmlns:p14="http://schemas.microsoft.com/office/powerpoint/2010/main" val="3794380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03D76E-7EE3-0B8A-F39E-80BE8BF661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6AABF9C6-5472-088A-80FC-6FCA8D7E37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BEBAE193-4DCE-37B3-DB02-58CD193BB8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6FFE620C-5793-7639-15E1-4908005C42B0}"/>
              </a:ext>
            </a:extLst>
          </p:cNvPr>
          <p:cNvSpPr>
            <a:spLocks noGrp="1"/>
          </p:cNvSpPr>
          <p:nvPr>
            <p:ph type="dt" sz="half" idx="10"/>
          </p:nvPr>
        </p:nvSpPr>
        <p:spPr/>
        <p:txBody>
          <a:bodyPr/>
          <a:lstStyle/>
          <a:p>
            <a:fld id="{8DC02A88-D069-4CE9-B131-3055FE33ACE2}" type="datetimeFigureOut">
              <a:rPr lang="en-US" smtClean="0"/>
              <a:t>1/28/2024</a:t>
            </a:fld>
            <a:endParaRPr lang="en-US"/>
          </a:p>
        </p:txBody>
      </p:sp>
      <p:sp>
        <p:nvSpPr>
          <p:cNvPr id="6" name="Footer Placeholder 5">
            <a:extLst>
              <a:ext uri="{FF2B5EF4-FFF2-40B4-BE49-F238E27FC236}">
                <a16:creationId xmlns:a16="http://schemas.microsoft.com/office/drawing/2014/main" xmlns="" id="{5DB0BA82-963E-0628-94F8-62A0D510E0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247C0D0F-2DF6-04C1-E89F-3169E7C54B40}"/>
              </a:ext>
            </a:extLst>
          </p:cNvPr>
          <p:cNvSpPr>
            <a:spLocks noGrp="1"/>
          </p:cNvSpPr>
          <p:nvPr>
            <p:ph type="sldNum" sz="quarter" idx="12"/>
          </p:nvPr>
        </p:nvSpPr>
        <p:spPr/>
        <p:txBody>
          <a:bodyPr/>
          <a:lstStyle/>
          <a:p>
            <a:fld id="{B4B5FCD9-8BC1-4C5F-8888-BBB15FB06DFF}" type="slidenum">
              <a:rPr lang="en-US" smtClean="0"/>
              <a:t>‹#›</a:t>
            </a:fld>
            <a:endParaRPr lang="en-US"/>
          </a:p>
        </p:txBody>
      </p:sp>
    </p:spTree>
    <p:extLst>
      <p:ext uri="{BB962C8B-B14F-4D97-AF65-F5344CB8AC3E}">
        <p14:creationId xmlns:p14="http://schemas.microsoft.com/office/powerpoint/2010/main" val="1211005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8FFA18D-A93D-4342-D730-A5F9802C6B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3745DE22-8D7B-D965-8AC6-F3FFB13748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5419FB16-0D7C-EDBE-E973-53813031F4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C02A88-D069-4CE9-B131-3055FE33ACE2}" type="datetimeFigureOut">
              <a:rPr lang="en-US" smtClean="0"/>
              <a:t>1/28/2024</a:t>
            </a:fld>
            <a:endParaRPr lang="en-US"/>
          </a:p>
        </p:txBody>
      </p:sp>
      <p:sp>
        <p:nvSpPr>
          <p:cNvPr id="5" name="Footer Placeholder 4">
            <a:extLst>
              <a:ext uri="{FF2B5EF4-FFF2-40B4-BE49-F238E27FC236}">
                <a16:creationId xmlns:a16="http://schemas.microsoft.com/office/drawing/2014/main" xmlns="" id="{E049BE5A-27EB-B226-07D1-58CBC80C01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23A9E344-3C4B-95D1-A3E9-A8418B787F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B5FCD9-8BC1-4C5F-8888-BBB15FB06DFF}" type="slidenum">
              <a:rPr lang="en-US" smtClean="0"/>
              <a:t>‹#›</a:t>
            </a:fld>
            <a:endParaRPr lang="en-US"/>
          </a:p>
        </p:txBody>
      </p:sp>
    </p:spTree>
    <p:extLst>
      <p:ext uri="{BB962C8B-B14F-4D97-AF65-F5344CB8AC3E}">
        <p14:creationId xmlns:p14="http://schemas.microsoft.com/office/powerpoint/2010/main" val="11786523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BE322C-3400-2BA0-AFB9-AC45877E66C2}"/>
              </a:ext>
            </a:extLst>
          </p:cNvPr>
          <p:cNvSpPr>
            <a:spLocks noGrp="1"/>
          </p:cNvSpPr>
          <p:nvPr>
            <p:ph type="ctrTitle"/>
          </p:nvPr>
        </p:nvSpPr>
        <p:spPr>
          <a:xfrm>
            <a:off x="1524000" y="826272"/>
            <a:ext cx="9144000" cy="924151"/>
          </a:xfrm>
        </p:spPr>
        <p:txBody>
          <a:bodyPr/>
          <a:lstStyle/>
          <a:p>
            <a:r>
              <a:rPr lang="en-US" dirty="0"/>
              <a:t>Unit - 1</a:t>
            </a:r>
          </a:p>
        </p:txBody>
      </p:sp>
      <p:sp>
        <p:nvSpPr>
          <p:cNvPr id="3" name="Subtitle 2">
            <a:extLst>
              <a:ext uri="{FF2B5EF4-FFF2-40B4-BE49-F238E27FC236}">
                <a16:creationId xmlns:a16="http://schemas.microsoft.com/office/drawing/2014/main" xmlns="" id="{19A6A89A-4EA9-CA6E-932E-B2175C0146AA}"/>
              </a:ext>
            </a:extLst>
          </p:cNvPr>
          <p:cNvSpPr>
            <a:spLocks noGrp="1"/>
          </p:cNvSpPr>
          <p:nvPr>
            <p:ph type="subTitle" idx="1"/>
          </p:nvPr>
        </p:nvSpPr>
        <p:spPr>
          <a:xfrm>
            <a:off x="330926" y="2722472"/>
            <a:ext cx="5782491" cy="1962739"/>
          </a:xfrm>
        </p:spPr>
        <p:txBody>
          <a:bodyPr>
            <a:normAutofit/>
          </a:bodyPr>
          <a:lstStyle/>
          <a:p>
            <a:r>
              <a:rPr lang="en-US" sz="2200" b="1" dirty="0">
                <a:solidFill>
                  <a:srgbClr val="FF0000"/>
                </a:solidFill>
                <a:effectLst/>
                <a:latin typeface="Arial Rounded MT Bold" panose="020F0704030504030204" pitchFamily="34" charset="0"/>
                <a:ea typeface="Arial" panose="020B0604020202020204" pitchFamily="34" charset="0"/>
              </a:rPr>
              <a:t>Installing Windows Server </a:t>
            </a:r>
            <a:r>
              <a:rPr lang="en-US" sz="2200" dirty="0">
                <a:solidFill>
                  <a:srgbClr val="FF0000"/>
                </a:solidFill>
                <a:effectLst/>
                <a:latin typeface="Arial Rounded MT Bold" panose="020F0704030504030204" pitchFamily="34" charset="0"/>
                <a:ea typeface="Tahoma" panose="020B0604030504040204" pitchFamily="34" charset="0"/>
              </a:rPr>
              <a:t>: </a:t>
            </a:r>
            <a:endParaRPr lang="en-US" sz="2200" dirty="0" smtClean="0">
              <a:solidFill>
                <a:srgbClr val="FF0000"/>
              </a:solidFill>
              <a:effectLst/>
              <a:latin typeface="Arial Rounded MT Bold" panose="020F0704030504030204" pitchFamily="34" charset="0"/>
              <a:ea typeface="Tahoma" panose="020B0604030504040204" pitchFamily="34" charset="0"/>
            </a:endParaRPr>
          </a:p>
          <a:p>
            <a:r>
              <a:rPr lang="en-US" sz="1800" dirty="0" smtClean="0">
                <a:solidFill>
                  <a:srgbClr val="000000"/>
                </a:solidFill>
                <a:effectLst/>
                <a:latin typeface="Tahoma" panose="020B0604030504040204" pitchFamily="34" charset="0"/>
                <a:ea typeface="Tahoma" panose="020B0604030504040204" pitchFamily="34" charset="0"/>
              </a:rPr>
              <a:t>Prepare </a:t>
            </a:r>
            <a:r>
              <a:rPr lang="en-US" sz="1800" dirty="0">
                <a:solidFill>
                  <a:srgbClr val="000000"/>
                </a:solidFill>
                <a:effectLst/>
                <a:latin typeface="Tahoma" panose="020B0604030504040204" pitchFamily="34" charset="0"/>
                <a:ea typeface="Tahoma" panose="020B0604030504040204" pitchFamily="34" charset="0"/>
              </a:rPr>
              <a:t>an installation plan</a:t>
            </a:r>
            <a:r>
              <a:rPr lang="en-US"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Prepare the server hardware, Set up the  server hardware, Install an operating system</a:t>
            </a:r>
            <a:endParaRPr lang="en-US" dirty="0"/>
          </a:p>
        </p:txBody>
      </p:sp>
      <p:pic>
        <p:nvPicPr>
          <p:cNvPr id="4" name="Picture 2" descr="System Administrators - Do Printing Workarounds Work?- UniPrint.net">
            <a:extLst>
              <a:ext uri="{FF2B5EF4-FFF2-40B4-BE49-F238E27FC236}">
                <a16:creationId xmlns:a16="http://schemas.microsoft.com/office/drawing/2014/main" xmlns="" id="{24B474F5-38A7-988A-4034-0C7E2ECFED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2753" y="2111085"/>
            <a:ext cx="5566187" cy="3700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6001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5EC8F7-244F-E11F-4AF8-2F7226D032FF}"/>
              </a:ext>
            </a:extLst>
          </p:cNvPr>
          <p:cNvSpPr>
            <a:spLocks noGrp="1"/>
          </p:cNvSpPr>
          <p:nvPr>
            <p:ph type="title"/>
          </p:nvPr>
        </p:nvSpPr>
        <p:spPr/>
        <p:txBody>
          <a:bodyPr/>
          <a:lstStyle/>
          <a:p>
            <a:r>
              <a:rPr lang="en-US" dirty="0"/>
              <a:t>The Four Major Subsystems</a:t>
            </a:r>
          </a:p>
        </p:txBody>
      </p:sp>
      <p:sp>
        <p:nvSpPr>
          <p:cNvPr id="3" name="Content Placeholder 2">
            <a:extLst>
              <a:ext uri="{FF2B5EF4-FFF2-40B4-BE49-F238E27FC236}">
                <a16:creationId xmlns:a16="http://schemas.microsoft.com/office/drawing/2014/main" xmlns="" id="{2B0784C5-8DA1-423F-A650-AD94DF73869F}"/>
              </a:ext>
            </a:extLst>
          </p:cNvPr>
          <p:cNvSpPr>
            <a:spLocks noGrp="1"/>
          </p:cNvSpPr>
          <p:nvPr>
            <p:ph idx="1"/>
          </p:nvPr>
        </p:nvSpPr>
        <p:spPr/>
        <p:txBody>
          <a:bodyPr/>
          <a:lstStyle/>
          <a:p>
            <a:pPr lvl="1"/>
            <a:r>
              <a:rPr lang="en-US" sz="3200" b="1" dirty="0">
                <a:solidFill>
                  <a:schemeClr val="accent2"/>
                </a:solidFill>
              </a:rPr>
              <a:t>Storage</a:t>
            </a:r>
            <a:r>
              <a:rPr lang="en-US" dirty="0"/>
              <a:t>—the storage drives represent storage capacity and access speeds available for the OS and user data.</a:t>
            </a:r>
          </a:p>
          <a:p>
            <a:pPr lvl="1"/>
            <a:endParaRPr lang="en-US" dirty="0"/>
          </a:p>
          <a:p>
            <a:pPr lvl="1"/>
            <a:r>
              <a:rPr lang="en-US" sz="3600" b="1" dirty="0">
                <a:solidFill>
                  <a:schemeClr val="tx2"/>
                </a:solidFill>
              </a:rPr>
              <a:t>Network</a:t>
            </a:r>
            <a:r>
              <a:rPr lang="en-US" dirty="0"/>
              <a:t>—the capacity for sending and receiving information across the network.</a:t>
            </a:r>
          </a:p>
        </p:txBody>
      </p:sp>
    </p:spTree>
    <p:extLst>
      <p:ext uri="{BB962C8B-B14F-4D97-AF65-F5344CB8AC3E}">
        <p14:creationId xmlns:p14="http://schemas.microsoft.com/office/powerpoint/2010/main" val="3056749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2536AE-C208-347F-3D1B-50AE86596A4C}"/>
              </a:ext>
            </a:extLst>
          </p:cNvPr>
          <p:cNvSpPr>
            <a:spLocks noGrp="1"/>
          </p:cNvSpPr>
          <p:nvPr>
            <p:ph type="ctrTitle"/>
          </p:nvPr>
        </p:nvSpPr>
        <p:spPr/>
        <p:txBody>
          <a:bodyPr/>
          <a:lstStyle/>
          <a:p>
            <a:r>
              <a:rPr lang="en-US" dirty="0"/>
              <a:t>Installation of Windows Server 2012 R2 in VMWare</a:t>
            </a:r>
          </a:p>
        </p:txBody>
      </p:sp>
      <p:sp>
        <p:nvSpPr>
          <p:cNvPr id="3" name="Subtitle 2">
            <a:extLst>
              <a:ext uri="{FF2B5EF4-FFF2-40B4-BE49-F238E27FC236}">
                <a16:creationId xmlns:a16="http://schemas.microsoft.com/office/drawing/2014/main" xmlns="" id="{482F429E-645B-03B4-BA42-6EA36AEA7D2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68172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A4AAA9-80F6-9C18-E1D9-D97DBC17A45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8E7D6BDA-AA25-0D51-F2F6-8A56DEBC432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xmlns="" id="{ADE8188B-B78C-8259-D653-253C2683D5DA}"/>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594375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CC45F2-9355-E81A-AF0B-0FFAC812C54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93D35FFE-1272-92C4-31CA-93ABB1FF654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xmlns="" id="{CF84C9E9-2996-AAB2-DEFC-89922887B2F4}"/>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9380030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6A86DB1-22B1-4B6B-985D-1DB57653116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F73ACF82-8371-D8F1-988C-577A3425781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xmlns="" id="{9EC72210-AC96-27F9-ED7D-C0BAFE0DD6FF}"/>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866280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422DB8-B8BD-3F1B-84DC-648DBF9C97B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FB3B4989-C2FF-3660-90C7-7693EA32226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xmlns="" id="{A2FB1EC2-B50E-7C25-C220-B94110D7F342}"/>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579631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CA3DFC-D735-DAD0-A720-5702320824C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28F4A9CD-7167-0C65-8CAF-9C2B87633F1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xmlns="" id="{DC261274-6B6A-6A11-2016-81C4F35D326D}"/>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754540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5E66D8-CB77-28E5-C72F-00F5021E4C9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6336AA1C-E7F2-726B-118F-36D993FCDDE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xmlns="" id="{48174A7E-ABCE-9EDF-2CBA-5E19C8B8F0DB}"/>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176711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E2162E1-636F-869D-3B8B-CE892645A19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CE64A37B-2F35-D74D-6775-5F4959EDA59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xmlns="" id="{40771122-1E75-7FD3-AACD-8FAB118BF77C}"/>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00528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186456-D0CD-75AC-00CC-7F74ADAED1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EF946F3F-BCD9-87CA-6BD3-C0B87E8FF44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xmlns="" id="{AA1DB545-2F3D-8463-718B-1B2FEA749D8B}"/>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86947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6AD580-06DC-D658-1D7B-5BBC52E3AF6D}"/>
              </a:ext>
            </a:extLst>
          </p:cNvPr>
          <p:cNvSpPr>
            <a:spLocks noGrp="1"/>
          </p:cNvSpPr>
          <p:nvPr>
            <p:ph type="title"/>
          </p:nvPr>
        </p:nvSpPr>
        <p:spPr/>
        <p:txBody>
          <a:bodyPr/>
          <a:lstStyle/>
          <a:p>
            <a:r>
              <a:rPr lang="en-US" dirty="0"/>
              <a:t>Systems Administrator</a:t>
            </a:r>
          </a:p>
        </p:txBody>
      </p:sp>
      <p:sp>
        <p:nvSpPr>
          <p:cNvPr id="3" name="Content Placeholder 2">
            <a:extLst>
              <a:ext uri="{FF2B5EF4-FFF2-40B4-BE49-F238E27FC236}">
                <a16:creationId xmlns:a16="http://schemas.microsoft.com/office/drawing/2014/main" xmlns="" id="{1F5D64A5-56C3-C8F0-01F6-8769C88348B7}"/>
              </a:ext>
            </a:extLst>
          </p:cNvPr>
          <p:cNvSpPr>
            <a:spLocks noGrp="1"/>
          </p:cNvSpPr>
          <p:nvPr>
            <p:ph idx="1"/>
          </p:nvPr>
        </p:nvSpPr>
        <p:spPr/>
        <p:txBody>
          <a:bodyPr>
            <a:normAutofit/>
          </a:bodyPr>
          <a:lstStyle/>
          <a:p>
            <a:r>
              <a:rPr lang="en-US" b="0" i="0" dirty="0">
                <a:solidFill>
                  <a:srgbClr val="51565E"/>
                </a:solidFill>
                <a:effectLst/>
                <a:latin typeface="Roboto" panose="02000000000000000000" pitchFamily="2" charset="0"/>
              </a:rPr>
              <a:t>A system administrator is a professional who maintains computer systems, servers, and networks of their clients. </a:t>
            </a:r>
          </a:p>
          <a:p>
            <a:endParaRPr lang="en-US" b="0" i="0" dirty="0">
              <a:solidFill>
                <a:srgbClr val="51565E"/>
              </a:solidFill>
              <a:effectLst/>
              <a:latin typeface="Roboto" panose="02000000000000000000" pitchFamily="2" charset="0"/>
            </a:endParaRPr>
          </a:p>
          <a:p>
            <a:r>
              <a:rPr lang="en-US" b="0" i="0" dirty="0">
                <a:solidFill>
                  <a:srgbClr val="51565E"/>
                </a:solidFill>
                <a:effectLst/>
                <a:latin typeface="Roboto" panose="02000000000000000000" pitchFamily="2" charset="0"/>
              </a:rPr>
              <a:t>They are required to understand the specific requirement of their clients and accordingly recommend or suggest computer systems designs for them. </a:t>
            </a:r>
            <a:r>
              <a:rPr lang="en-US" dirty="0"/>
              <a:t/>
            </a:r>
            <a:br>
              <a:rPr lang="en-US" dirty="0"/>
            </a:br>
            <a:endParaRPr lang="en-US" dirty="0"/>
          </a:p>
        </p:txBody>
      </p:sp>
    </p:spTree>
    <p:extLst>
      <p:ext uri="{BB962C8B-B14F-4D97-AF65-F5344CB8AC3E}">
        <p14:creationId xmlns:p14="http://schemas.microsoft.com/office/powerpoint/2010/main" val="335895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19F814-799F-B212-41BC-BFA150B9DE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6CA02FE1-62EB-84F2-3437-B37AD799F10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xmlns="" id="{C73F3ED9-E47D-2C48-1C44-7DA39566521F}"/>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753114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0486692-F82B-989E-B0BC-0348081CFF4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D4AF265A-5A1A-BD63-AAA8-1EDB5CCAA1A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xmlns="" id="{59B54595-CAF3-2961-3F64-94314A21E392}"/>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013134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8D2B37-10A4-1483-8F03-439EF9EC78D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F03257F2-9E80-870A-155B-2E84C1BBBA4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xmlns="" id="{9A4A3B57-33F0-81BD-7F3C-350BCF15A3AC}"/>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688213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A05F50A-6980-1711-D39F-98758E5B02D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D0C05294-3063-8D31-D069-A2CF06365E9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xmlns="" id="{C24130C9-AC11-66FF-07A1-2312B34D8325}"/>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271562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14E4715-C220-2A57-B018-9CF0858A5F9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6F55C060-14FE-C8A7-C48D-AE2AAE4E476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xmlns="" id="{72421237-82CF-7ACF-2620-E0A1DAFACD0E}"/>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528758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2803E9-ACB7-5AB7-7284-398B7FADDE6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1D87C04E-3F18-3603-F35C-A8EB6EE5E84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xmlns="" id="{4B96ECE4-046A-3CCB-6FF8-3D96F032DB2D}"/>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1738609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146D8A0-3500-CEB5-155B-641EFDAB78B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44A8CD30-785D-C053-8BA1-DC9DAE863652}"/>
              </a:ext>
            </a:extLst>
          </p:cNvPr>
          <p:cNvSpPr>
            <a:spLocks noGrp="1"/>
          </p:cNvSpPr>
          <p:nvPr>
            <p:ph idx="1"/>
          </p:nvPr>
        </p:nvSpPr>
        <p:spPr/>
        <p:txBody>
          <a:bodyPr/>
          <a:lstStyle/>
          <a:p>
            <a:r>
              <a:rPr lang="en-US" dirty="0"/>
              <a:t>Select a Server with a GUI option</a:t>
            </a:r>
          </a:p>
        </p:txBody>
      </p:sp>
    </p:spTree>
    <p:extLst>
      <p:ext uri="{BB962C8B-B14F-4D97-AF65-F5344CB8AC3E}">
        <p14:creationId xmlns:p14="http://schemas.microsoft.com/office/powerpoint/2010/main" val="37915791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BF7C15-EC6B-2B3A-70F2-6AC2447CA13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xmlns="" id="{8E1B8CC8-506A-686C-5A55-90C2476D102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95108" y="1825625"/>
            <a:ext cx="5801784" cy="4351338"/>
          </a:xfrm>
        </p:spPr>
      </p:pic>
    </p:spTree>
    <p:extLst>
      <p:ext uri="{BB962C8B-B14F-4D97-AF65-F5344CB8AC3E}">
        <p14:creationId xmlns:p14="http://schemas.microsoft.com/office/powerpoint/2010/main" val="26125538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EA87B51-E8CF-0D35-4A67-6240BB961F0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xmlns="" id="{5609306D-8667-A61A-20F8-5647531C612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95108" y="1825625"/>
            <a:ext cx="5801784" cy="4351338"/>
          </a:xfrm>
        </p:spPr>
      </p:pic>
    </p:spTree>
    <p:extLst>
      <p:ext uri="{BB962C8B-B14F-4D97-AF65-F5344CB8AC3E}">
        <p14:creationId xmlns:p14="http://schemas.microsoft.com/office/powerpoint/2010/main" val="32320104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A6DA37B-819D-3D0D-5748-467DCFBF08E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xmlns="" id="{7C119C56-AD1D-0FCC-5154-D0BD29881DD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95108" y="1825625"/>
            <a:ext cx="5801784" cy="4351338"/>
          </a:xfrm>
        </p:spPr>
      </p:pic>
    </p:spTree>
    <p:extLst>
      <p:ext uri="{BB962C8B-B14F-4D97-AF65-F5344CB8AC3E}">
        <p14:creationId xmlns:p14="http://schemas.microsoft.com/office/powerpoint/2010/main" val="1413368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A5F126-3D1B-49B8-5A31-DF49F97C8C6E}"/>
              </a:ext>
            </a:extLst>
          </p:cNvPr>
          <p:cNvSpPr>
            <a:spLocks noGrp="1"/>
          </p:cNvSpPr>
          <p:nvPr>
            <p:ph type="title"/>
          </p:nvPr>
        </p:nvSpPr>
        <p:spPr/>
        <p:txBody>
          <a:bodyPr/>
          <a:lstStyle/>
          <a:p>
            <a:r>
              <a:rPr lang="en-US" dirty="0"/>
              <a:t>Systems Administrator Job Roles and Responsibilities</a:t>
            </a:r>
          </a:p>
        </p:txBody>
      </p:sp>
      <p:sp>
        <p:nvSpPr>
          <p:cNvPr id="3" name="Content Placeholder 2">
            <a:extLst>
              <a:ext uri="{FF2B5EF4-FFF2-40B4-BE49-F238E27FC236}">
                <a16:creationId xmlns:a16="http://schemas.microsoft.com/office/drawing/2014/main" xmlns="" id="{444446CD-2132-0A57-C0F9-34DE3280E810}"/>
              </a:ext>
            </a:extLst>
          </p:cNvPr>
          <p:cNvSpPr>
            <a:spLocks noGrp="1"/>
          </p:cNvSpPr>
          <p:nvPr>
            <p:ph idx="1"/>
          </p:nvPr>
        </p:nvSpPr>
        <p:spPr/>
        <p:txBody>
          <a:bodyPr/>
          <a:lstStyle/>
          <a:p>
            <a:r>
              <a:rPr lang="en-US" dirty="0"/>
              <a:t>Systems administrators are </a:t>
            </a:r>
            <a:r>
              <a:rPr lang="en-US" sz="3600" b="1" dirty="0">
                <a:solidFill>
                  <a:srgbClr val="FF0000"/>
                </a:solidFill>
              </a:rPr>
              <a:t>responsible for managing </a:t>
            </a:r>
            <a:r>
              <a:rPr lang="en-US" dirty="0"/>
              <a:t>the server and network hardware lifecycles, documentation, and security. </a:t>
            </a:r>
          </a:p>
          <a:p>
            <a:r>
              <a:rPr lang="en-US" dirty="0"/>
              <a:t>The sysadmin may also </a:t>
            </a:r>
            <a:r>
              <a:rPr lang="en-US" sz="3600" b="1" dirty="0">
                <a:solidFill>
                  <a:srgbClr val="FF0000"/>
                </a:solidFill>
              </a:rPr>
              <a:t>advise the business on emerging technologies </a:t>
            </a:r>
            <a:r>
              <a:rPr lang="en-US" dirty="0"/>
              <a:t>and may have a role in capacity planning. </a:t>
            </a:r>
          </a:p>
          <a:p>
            <a:r>
              <a:rPr lang="en-US" dirty="0"/>
              <a:t>The primary skill of a systems administrator is </a:t>
            </a:r>
            <a:r>
              <a:rPr lang="en-US" sz="3600" b="1" dirty="0">
                <a:solidFill>
                  <a:srgbClr val="FF0000"/>
                </a:solidFill>
              </a:rPr>
              <a:t>problem-solving</a:t>
            </a:r>
            <a:r>
              <a:rPr lang="en-US" dirty="0"/>
              <a:t>. </a:t>
            </a:r>
          </a:p>
          <a:p>
            <a:r>
              <a:rPr lang="en-US" dirty="0"/>
              <a:t>Sysadmins typically have a </a:t>
            </a:r>
            <a:r>
              <a:rPr lang="en-US" sz="3600" b="1" dirty="0">
                <a:solidFill>
                  <a:srgbClr val="FF0000"/>
                </a:solidFill>
              </a:rPr>
              <a:t>variety of skills and work </a:t>
            </a:r>
            <a:r>
              <a:rPr lang="en-US" dirty="0"/>
              <a:t>with a wide range of technologies.</a:t>
            </a:r>
          </a:p>
        </p:txBody>
      </p:sp>
    </p:spTree>
    <p:extLst>
      <p:ext uri="{BB962C8B-B14F-4D97-AF65-F5344CB8AC3E}">
        <p14:creationId xmlns:p14="http://schemas.microsoft.com/office/powerpoint/2010/main" val="3254046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anim calcmode="lin" valueType="num">
                                      <p:cBhvr>
                                        <p:cTn id="1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6D5421B-475D-74C5-EAE9-548825AA1AF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xmlns="" id="{9CB060FA-F4FF-D711-8AF2-EF8FAAE314B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95108" y="1825625"/>
            <a:ext cx="5801784" cy="4351338"/>
          </a:xfrm>
        </p:spPr>
      </p:pic>
    </p:spTree>
    <p:extLst>
      <p:ext uri="{BB962C8B-B14F-4D97-AF65-F5344CB8AC3E}">
        <p14:creationId xmlns:p14="http://schemas.microsoft.com/office/powerpoint/2010/main" val="39864875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D6591EC-81BE-DFF5-2245-97EA96C8EF3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xmlns="" id="{FDA4D6E8-C1D5-A9D1-2F47-B7AACA7F3A4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95108" y="1825625"/>
            <a:ext cx="5801784" cy="4351338"/>
          </a:xfrm>
        </p:spPr>
      </p:pic>
    </p:spTree>
    <p:extLst>
      <p:ext uri="{BB962C8B-B14F-4D97-AF65-F5344CB8AC3E}">
        <p14:creationId xmlns:p14="http://schemas.microsoft.com/office/powerpoint/2010/main" val="34488670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4C3541-9CF1-394E-65D8-AAE80F5FE5B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0846D929-D78B-4746-9F05-3E4F628D8154}"/>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xmlns="" id="{9C977615-0BCB-98DE-222F-645F36138EC1}"/>
              </a:ext>
            </a:extLst>
          </p:cNvPr>
          <p:cNvPicPr>
            <a:picLocks noChangeAspect="1"/>
          </p:cNvPicPr>
          <p:nvPr/>
        </p:nvPicPr>
        <p:blipFill>
          <a:blip r:embed="rId2"/>
          <a:stretch>
            <a:fillRect/>
          </a:stretch>
        </p:blipFill>
        <p:spPr>
          <a:xfrm>
            <a:off x="1202138" y="0"/>
            <a:ext cx="9787723" cy="6858000"/>
          </a:xfrm>
          <a:prstGeom prst="rect">
            <a:avLst/>
          </a:prstGeom>
        </p:spPr>
      </p:pic>
    </p:spTree>
    <p:extLst>
      <p:ext uri="{BB962C8B-B14F-4D97-AF65-F5344CB8AC3E}">
        <p14:creationId xmlns:p14="http://schemas.microsoft.com/office/powerpoint/2010/main" val="19136299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Question 1</a:t>
            </a:r>
            <a:endParaRPr lang="en-IN" dirty="0"/>
          </a:p>
        </p:txBody>
      </p:sp>
      <p:sp>
        <p:nvSpPr>
          <p:cNvPr id="3" name="Content Placeholder 2"/>
          <p:cNvSpPr>
            <a:spLocks noGrp="1"/>
          </p:cNvSpPr>
          <p:nvPr>
            <p:ph idx="1"/>
          </p:nvPr>
        </p:nvSpPr>
        <p:spPr/>
        <p:txBody>
          <a:bodyPr>
            <a:normAutofit/>
          </a:bodyPr>
          <a:lstStyle/>
          <a:p>
            <a:pPr marL="0" indent="0">
              <a:buNone/>
            </a:pPr>
            <a:r>
              <a:rPr lang="en-IN" sz="3200" dirty="0"/>
              <a:t>What are the four phases of the server lifecycle</a:t>
            </a:r>
            <a:r>
              <a:rPr lang="en-IN" sz="3200" dirty="0" smtClean="0"/>
              <a:t>?</a:t>
            </a:r>
          </a:p>
          <a:p>
            <a:pPr marL="0" indent="0">
              <a:buNone/>
            </a:pPr>
            <a:endParaRPr lang="en-IN" sz="3200" dirty="0"/>
          </a:p>
        </p:txBody>
      </p:sp>
    </p:spTree>
    <p:extLst>
      <p:ext uri="{BB962C8B-B14F-4D97-AF65-F5344CB8AC3E}">
        <p14:creationId xmlns:p14="http://schemas.microsoft.com/office/powerpoint/2010/main" val="24632131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Question 1</a:t>
            </a:r>
            <a:endParaRPr lang="en-IN" dirty="0"/>
          </a:p>
        </p:txBody>
      </p:sp>
      <p:sp>
        <p:nvSpPr>
          <p:cNvPr id="3" name="Content Placeholder 2"/>
          <p:cNvSpPr>
            <a:spLocks noGrp="1"/>
          </p:cNvSpPr>
          <p:nvPr>
            <p:ph idx="1"/>
          </p:nvPr>
        </p:nvSpPr>
        <p:spPr/>
        <p:txBody>
          <a:bodyPr>
            <a:normAutofit/>
          </a:bodyPr>
          <a:lstStyle/>
          <a:p>
            <a:pPr marL="0" indent="0">
              <a:buNone/>
            </a:pPr>
            <a:r>
              <a:rPr lang="en-IN" sz="3200" dirty="0"/>
              <a:t>What are the four phases of the server lifecycle</a:t>
            </a:r>
            <a:r>
              <a:rPr lang="en-IN" sz="3200" dirty="0" smtClean="0"/>
              <a:t>?</a:t>
            </a:r>
          </a:p>
          <a:p>
            <a:pPr marL="0" indent="0">
              <a:buNone/>
            </a:pPr>
            <a:endParaRPr lang="en-IN" sz="3200" dirty="0" smtClean="0"/>
          </a:p>
          <a:p>
            <a:pPr marL="0" indent="0">
              <a:buNone/>
            </a:pPr>
            <a:r>
              <a:rPr lang="en-IN" sz="2500" dirty="0" smtClean="0"/>
              <a:t>	</a:t>
            </a:r>
            <a:r>
              <a:rPr lang="en-IN" sz="2500" dirty="0" smtClean="0">
                <a:solidFill>
                  <a:srgbClr val="FF0000"/>
                </a:solidFill>
              </a:rPr>
              <a:t>Purchase</a:t>
            </a:r>
            <a:r>
              <a:rPr lang="en-IN" sz="2500" dirty="0">
                <a:solidFill>
                  <a:srgbClr val="FF0000"/>
                </a:solidFill>
              </a:rPr>
              <a:t>, install/deploy, maintain/update, decommission</a:t>
            </a:r>
          </a:p>
        </p:txBody>
      </p:sp>
    </p:spTree>
    <p:extLst>
      <p:ext uri="{BB962C8B-B14F-4D97-AF65-F5344CB8AC3E}">
        <p14:creationId xmlns:p14="http://schemas.microsoft.com/office/powerpoint/2010/main" val="24841006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Question 2</a:t>
            </a:r>
            <a:endParaRPr lang="en-IN" dirty="0"/>
          </a:p>
        </p:txBody>
      </p:sp>
      <p:sp>
        <p:nvSpPr>
          <p:cNvPr id="3" name="Content Placeholder 2"/>
          <p:cNvSpPr>
            <a:spLocks noGrp="1"/>
          </p:cNvSpPr>
          <p:nvPr>
            <p:ph idx="1"/>
          </p:nvPr>
        </p:nvSpPr>
        <p:spPr/>
        <p:txBody>
          <a:bodyPr>
            <a:normAutofit/>
          </a:bodyPr>
          <a:lstStyle/>
          <a:p>
            <a:pPr marL="0" indent="0">
              <a:buNone/>
            </a:pPr>
            <a:r>
              <a:rPr lang="en-IN" sz="3200" dirty="0"/>
              <a:t>What are the four main subsystems of a computer?</a:t>
            </a:r>
          </a:p>
        </p:txBody>
      </p:sp>
    </p:spTree>
    <p:extLst>
      <p:ext uri="{BB962C8B-B14F-4D97-AF65-F5344CB8AC3E}">
        <p14:creationId xmlns:p14="http://schemas.microsoft.com/office/powerpoint/2010/main" val="28506963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Question 2</a:t>
            </a:r>
            <a:endParaRPr lang="en-IN" dirty="0"/>
          </a:p>
        </p:txBody>
      </p:sp>
      <p:sp>
        <p:nvSpPr>
          <p:cNvPr id="3" name="Content Placeholder 2"/>
          <p:cNvSpPr>
            <a:spLocks noGrp="1"/>
          </p:cNvSpPr>
          <p:nvPr>
            <p:ph idx="1"/>
          </p:nvPr>
        </p:nvSpPr>
        <p:spPr/>
        <p:txBody>
          <a:bodyPr>
            <a:normAutofit/>
          </a:bodyPr>
          <a:lstStyle/>
          <a:p>
            <a:pPr marL="0" indent="0">
              <a:buNone/>
            </a:pPr>
            <a:r>
              <a:rPr lang="en-IN" sz="3200" dirty="0"/>
              <a:t>What are the four main subsystems of a computer</a:t>
            </a:r>
            <a:r>
              <a:rPr lang="en-IN" sz="3200" dirty="0" smtClean="0"/>
              <a:t>?</a:t>
            </a:r>
          </a:p>
          <a:p>
            <a:pPr marL="0" indent="0">
              <a:buNone/>
            </a:pPr>
            <a:endParaRPr lang="en-IN" sz="3200" dirty="0"/>
          </a:p>
          <a:p>
            <a:pPr marL="457200" lvl="1" indent="0">
              <a:buNone/>
            </a:pPr>
            <a:r>
              <a:rPr lang="en-IN" sz="2500" dirty="0">
                <a:solidFill>
                  <a:srgbClr val="FF0000"/>
                </a:solidFill>
              </a:rPr>
              <a:t>Processor, memory, storage, network</a:t>
            </a:r>
          </a:p>
        </p:txBody>
      </p:sp>
    </p:spTree>
    <p:extLst>
      <p:ext uri="{BB962C8B-B14F-4D97-AF65-F5344CB8AC3E}">
        <p14:creationId xmlns:p14="http://schemas.microsoft.com/office/powerpoint/2010/main" val="18736890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0000"/>
                </a:solidFill>
                <a:latin typeface="Times New Roman" panose="02020603050405020304" pitchFamily="18" charset="0"/>
                <a:ea typeface="Arial" panose="020B0604020202020204" pitchFamily="34" charset="0"/>
                <a:cs typeface="Times New Roman" panose="02020603050405020304" pitchFamily="18" charset="0"/>
              </a:rPr>
              <a:t>Configuring Network</a:t>
            </a:r>
            <a:endParaRPr lang="en-IN" dirty="0"/>
          </a:p>
        </p:txBody>
      </p:sp>
      <p:sp>
        <p:nvSpPr>
          <p:cNvPr id="3" name="Content Placeholder 2"/>
          <p:cNvSpPr>
            <a:spLocks noGrp="1"/>
          </p:cNvSpPr>
          <p:nvPr>
            <p:ph idx="1"/>
          </p:nvPr>
        </p:nvSpPr>
        <p:spPr/>
        <p:txBody>
          <a:bodyPr/>
          <a:lstStyle/>
          <a:p>
            <a:endParaRPr lang="en-US" dirty="0" smtClean="0">
              <a:solidFill>
                <a:srgbClr val="000000"/>
              </a:solidFill>
              <a:latin typeface="Times New Roman" panose="02020603050405020304" pitchFamily="18" charset="0"/>
              <a:ea typeface="Verdana" panose="020B0604030504040204" pitchFamily="34" charset="0"/>
              <a:cs typeface="Times New Roman" panose="02020603050405020304" pitchFamily="18" charset="0"/>
            </a:endParaRPr>
          </a:p>
          <a:p>
            <a:endParaRPr lang="en-US" dirty="0" smtClean="0">
              <a:solidFill>
                <a:srgbClr val="000000"/>
              </a:solidFill>
              <a:latin typeface="Times New Roman" panose="02020603050405020304" pitchFamily="18" charset="0"/>
              <a:ea typeface="Verdana" panose="020B0604030504040204" pitchFamily="34" charset="0"/>
              <a:cs typeface="Times New Roman" panose="02020603050405020304" pitchFamily="18" charset="0"/>
            </a:endParaRPr>
          </a:p>
          <a:p>
            <a:r>
              <a:rPr lang="en-US" dirty="0" smtClean="0">
                <a:solidFill>
                  <a:srgbClr val="000000"/>
                </a:solidFill>
                <a:latin typeface="Times New Roman" panose="02020603050405020304" pitchFamily="18" charset="0"/>
                <a:ea typeface="Verdana" panose="020B0604030504040204" pitchFamily="34" charset="0"/>
                <a:cs typeface="Times New Roman" panose="02020603050405020304" pitchFamily="18" charset="0"/>
              </a:rPr>
              <a:t>Manage </a:t>
            </a:r>
            <a:r>
              <a:rPr lang="en-US" dirty="0">
                <a:solidFill>
                  <a:srgbClr val="000000"/>
                </a:solidFill>
                <a:latin typeface="Times New Roman" panose="02020603050405020304" pitchFamily="18" charset="0"/>
                <a:ea typeface="Verdana" panose="020B0604030504040204" pitchFamily="34" charset="0"/>
                <a:cs typeface="Times New Roman" panose="02020603050405020304" pitchFamily="18" charset="0"/>
              </a:rPr>
              <a:t>network cabling, </a:t>
            </a:r>
          </a:p>
          <a:p>
            <a:r>
              <a:rPr lang="en-US" dirty="0">
                <a:solidFill>
                  <a:srgbClr val="000000"/>
                </a:solidFill>
                <a:latin typeface="Times New Roman" panose="02020603050405020304" pitchFamily="18" charset="0"/>
                <a:ea typeface="Verdana" panose="020B0604030504040204" pitchFamily="34" charset="0"/>
                <a:cs typeface="Times New Roman" panose="02020603050405020304" pitchFamily="18" charset="0"/>
              </a:rPr>
              <a:t>Configure network interface cards, </a:t>
            </a:r>
          </a:p>
          <a:p>
            <a:r>
              <a:rPr lang="en-US" dirty="0">
                <a:latin typeface="Times New Roman" panose="02020603050405020304" pitchFamily="18" charset="0"/>
                <a:ea typeface="Verdana" panose="020B0604030504040204" pitchFamily="34" charset="0"/>
                <a:cs typeface="Times New Roman" panose="02020603050405020304" pitchFamily="18" charset="0"/>
              </a:rPr>
              <a:t>I</a:t>
            </a:r>
            <a:r>
              <a:rPr lang="en-US" dirty="0">
                <a:solidFill>
                  <a:srgbClr val="000000"/>
                </a:solidFill>
                <a:latin typeface="Times New Roman" panose="02020603050405020304" pitchFamily="18" charset="0"/>
                <a:ea typeface="Verdana" panose="020B0604030504040204" pitchFamily="34" charset="0"/>
                <a:cs typeface="Times New Roman" panose="02020603050405020304" pitchFamily="18" charset="0"/>
              </a:rPr>
              <a:t>mplement IP addressing and network infrastructure services </a:t>
            </a:r>
            <a:endParaRPr lang="en-US" dirty="0">
              <a:latin typeface="Times New Roman" panose="02020603050405020304" pitchFamily="18" charset="0"/>
              <a:ea typeface="Arial" panose="020B0604020202020204" pitchFamily="34"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6081932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00"/>
                </a:solidFill>
                <a:latin typeface="Times New Roman" panose="02020603050405020304" pitchFamily="18" charset="0"/>
                <a:ea typeface="Verdana" panose="020B0604030504040204" pitchFamily="34" charset="0"/>
                <a:cs typeface="Times New Roman" panose="02020603050405020304" pitchFamily="18" charset="0"/>
              </a:rPr>
              <a:t>Manage network cabling, </a:t>
            </a:r>
            <a:endParaRPr lang="en-IN" dirty="0"/>
          </a:p>
        </p:txBody>
      </p:sp>
      <p:sp>
        <p:nvSpPr>
          <p:cNvPr id="3" name="Content Placeholder 2"/>
          <p:cNvSpPr>
            <a:spLocks noGrp="1"/>
          </p:cNvSpPr>
          <p:nvPr>
            <p:ph idx="1"/>
          </p:nvPr>
        </p:nvSpPr>
        <p:spPr/>
        <p:txBody>
          <a:bodyPr/>
          <a:lstStyle/>
          <a:p>
            <a:r>
              <a:rPr lang="en-IN" dirty="0"/>
              <a:t>To connect two or more computers or networking devices in a network, </a:t>
            </a:r>
            <a:r>
              <a:rPr lang="en-IN" dirty="0">
                <a:solidFill>
                  <a:srgbClr val="FF0000"/>
                </a:solidFill>
              </a:rPr>
              <a:t>network cables are used</a:t>
            </a:r>
            <a:r>
              <a:rPr lang="en-IN" dirty="0"/>
              <a:t>. There are three types of network cables; </a:t>
            </a:r>
            <a:endParaRPr lang="en-IN" dirty="0" smtClean="0"/>
          </a:p>
          <a:p>
            <a:endParaRPr lang="en-IN" dirty="0" smtClean="0"/>
          </a:p>
          <a:p>
            <a:pPr lvl="1"/>
            <a:r>
              <a:rPr lang="en-IN" dirty="0" smtClean="0"/>
              <a:t>coaxial</a:t>
            </a:r>
          </a:p>
          <a:p>
            <a:pPr lvl="1"/>
            <a:r>
              <a:rPr lang="en-IN" dirty="0" smtClean="0"/>
              <a:t>twisted-pair</a:t>
            </a:r>
          </a:p>
          <a:p>
            <a:pPr lvl="1"/>
            <a:r>
              <a:rPr lang="en-IN" dirty="0" err="1" smtClean="0"/>
              <a:t>fiber</a:t>
            </a:r>
            <a:r>
              <a:rPr lang="en-IN" dirty="0" smtClean="0"/>
              <a:t>-optic</a:t>
            </a:r>
            <a:endParaRPr lang="en-IN" dirty="0"/>
          </a:p>
        </p:txBody>
      </p:sp>
    </p:spTree>
    <p:extLst>
      <p:ext uri="{BB962C8B-B14F-4D97-AF65-F5344CB8AC3E}">
        <p14:creationId xmlns:p14="http://schemas.microsoft.com/office/powerpoint/2010/main" val="18768003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Coaxial cable </a:t>
            </a:r>
          </a:p>
        </p:txBody>
      </p:sp>
      <p:sp>
        <p:nvSpPr>
          <p:cNvPr id="3" name="Content Placeholder 2"/>
          <p:cNvSpPr>
            <a:spLocks noGrp="1"/>
          </p:cNvSpPr>
          <p:nvPr>
            <p:ph idx="1"/>
          </p:nvPr>
        </p:nvSpPr>
        <p:spPr/>
        <p:txBody>
          <a:bodyPr/>
          <a:lstStyle/>
          <a:p>
            <a:r>
              <a:rPr lang="en-IN" dirty="0" smtClean="0"/>
              <a:t>This </a:t>
            </a:r>
            <a:r>
              <a:rPr lang="en-IN" dirty="0"/>
              <a:t>cable contains a conductor, insulator, braiding, and sheath. The sheath covers the braiding, braiding covers the insulation, and the insulation covers the conductor.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8940" y="3322864"/>
            <a:ext cx="6294120" cy="2628900"/>
          </a:xfrm>
          <a:prstGeom prst="rect">
            <a:avLst/>
          </a:prstGeom>
        </p:spPr>
      </p:pic>
    </p:spTree>
    <p:extLst>
      <p:ext uri="{BB962C8B-B14F-4D97-AF65-F5344CB8AC3E}">
        <p14:creationId xmlns:p14="http://schemas.microsoft.com/office/powerpoint/2010/main" val="8206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F9D1F2-3C6F-040E-F1AD-5CADF6D5DA5A}"/>
              </a:ext>
            </a:extLst>
          </p:cNvPr>
          <p:cNvSpPr>
            <a:spLocks noGrp="1"/>
          </p:cNvSpPr>
          <p:nvPr>
            <p:ph type="title"/>
          </p:nvPr>
        </p:nvSpPr>
        <p:spPr/>
        <p:txBody>
          <a:bodyPr/>
          <a:lstStyle/>
          <a:p>
            <a:r>
              <a:rPr lang="en-US" dirty="0"/>
              <a:t>Common Sysadmin Responsibilities</a:t>
            </a:r>
          </a:p>
        </p:txBody>
      </p:sp>
      <p:sp>
        <p:nvSpPr>
          <p:cNvPr id="3" name="Content Placeholder 2">
            <a:extLst>
              <a:ext uri="{FF2B5EF4-FFF2-40B4-BE49-F238E27FC236}">
                <a16:creationId xmlns:a16="http://schemas.microsoft.com/office/drawing/2014/main" xmlns="" id="{DFAE534C-8129-FC39-9451-A0E2C2D1E375}"/>
              </a:ext>
            </a:extLst>
          </p:cNvPr>
          <p:cNvSpPr>
            <a:spLocks noGrp="1"/>
          </p:cNvSpPr>
          <p:nvPr>
            <p:ph idx="1"/>
          </p:nvPr>
        </p:nvSpPr>
        <p:spPr>
          <a:xfrm>
            <a:off x="838200" y="1823210"/>
            <a:ext cx="10515600" cy="4351338"/>
          </a:xfrm>
        </p:spPr>
        <p:txBody>
          <a:bodyPr>
            <a:noAutofit/>
          </a:bodyPr>
          <a:lstStyle/>
          <a:p>
            <a:r>
              <a:rPr lang="en-US" sz="3600" dirty="0"/>
              <a:t>Installing, configuring, and managing server hardware, applications, and network components</a:t>
            </a:r>
          </a:p>
          <a:p>
            <a:r>
              <a:rPr lang="en-US" sz="3600" dirty="0"/>
              <a:t>Managing the server lifecycle</a:t>
            </a:r>
          </a:p>
          <a:p>
            <a:r>
              <a:rPr lang="en-US" sz="3600" dirty="0"/>
              <a:t>Monitoring server performance</a:t>
            </a:r>
          </a:p>
          <a:p>
            <a:r>
              <a:rPr lang="en-US" sz="3600" dirty="0"/>
              <a:t>Providing capacity planning and growth</a:t>
            </a:r>
          </a:p>
          <a:p>
            <a:r>
              <a:rPr lang="en-US" sz="3600" dirty="0"/>
              <a:t>Managing user and group accounts for access control</a:t>
            </a:r>
          </a:p>
          <a:p>
            <a:r>
              <a:rPr lang="en-US" sz="3600" dirty="0"/>
              <a:t>Troubleshooting</a:t>
            </a:r>
          </a:p>
          <a:p>
            <a:endParaRPr lang="en-US" sz="3600" dirty="0"/>
          </a:p>
        </p:txBody>
      </p:sp>
    </p:spTree>
    <p:extLst>
      <p:ext uri="{BB962C8B-B14F-4D97-AF65-F5344CB8AC3E}">
        <p14:creationId xmlns:p14="http://schemas.microsoft.com/office/powerpoint/2010/main" val="381722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 calcmode="lin" valueType="num">
                                      <p:cBhvr additive="base">
                                        <p:cTn id="16"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1000"/>
                                        <p:tgtEl>
                                          <p:spTgt spid="3">
                                            <p:txEl>
                                              <p:pRg st="4" end="4"/>
                                            </p:txEl>
                                          </p:spTgt>
                                        </p:tgtEl>
                                      </p:cBhvr>
                                    </p:animEffect>
                                    <p:anim calcmode="lin" valueType="num">
                                      <p:cBhvr>
                                        <p:cTn id="2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barn(inVertical)">
                                      <p:cBhvr>
                                        <p:cTn id="2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smtClean="0"/>
          </a:p>
          <a:p>
            <a:endParaRPr lang="en-IN" dirty="0"/>
          </a:p>
          <a:p>
            <a:endParaRPr lang="en-IN" dirty="0" smtClean="0"/>
          </a:p>
          <a:p>
            <a:pPr marL="0" indent="0">
              <a:buNone/>
            </a:pPr>
            <a:endParaRPr lang="en-IN" dirty="0"/>
          </a:p>
          <a:p>
            <a:r>
              <a:rPr lang="en-IN" dirty="0" smtClean="0"/>
              <a:t>Coaxial </a:t>
            </a:r>
            <a:r>
              <a:rPr lang="en-IN" dirty="0"/>
              <a:t>cables are no longer used to build any type of computer network.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7263" y="1825625"/>
            <a:ext cx="3719649" cy="1970717"/>
          </a:xfrm>
          <a:prstGeom prst="rect">
            <a:avLst/>
          </a:prstGeom>
        </p:spPr>
      </p:pic>
    </p:spTree>
    <p:extLst>
      <p:ext uri="{BB962C8B-B14F-4D97-AF65-F5344CB8AC3E}">
        <p14:creationId xmlns:p14="http://schemas.microsoft.com/office/powerpoint/2010/main" val="12935801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Twisted-pair cables </a:t>
            </a:r>
          </a:p>
        </p:txBody>
      </p:sp>
      <p:sp>
        <p:nvSpPr>
          <p:cNvPr id="3" name="Content Placeholder 2"/>
          <p:cNvSpPr>
            <a:spLocks noGrp="1"/>
          </p:cNvSpPr>
          <p:nvPr>
            <p:ph idx="1"/>
          </p:nvPr>
        </p:nvSpPr>
        <p:spPr/>
        <p:txBody>
          <a:bodyPr>
            <a:normAutofit/>
          </a:bodyPr>
          <a:lstStyle/>
          <a:p>
            <a:r>
              <a:rPr lang="en-IN" sz="2400" dirty="0"/>
              <a:t>Usually, there are four pairs. Each pair has one solid </a:t>
            </a:r>
            <a:r>
              <a:rPr lang="en-IN" sz="2400" dirty="0" err="1"/>
              <a:t>color</a:t>
            </a:r>
            <a:r>
              <a:rPr lang="en-IN" sz="2400" dirty="0"/>
              <a:t> and one stripped  </a:t>
            </a:r>
            <a:r>
              <a:rPr lang="en-IN" sz="2400" dirty="0" err="1"/>
              <a:t>color</a:t>
            </a:r>
            <a:r>
              <a:rPr lang="en-IN" sz="2400" dirty="0"/>
              <a:t> wire. Solid </a:t>
            </a:r>
            <a:r>
              <a:rPr lang="en-IN" sz="2400" dirty="0" err="1"/>
              <a:t>colors</a:t>
            </a:r>
            <a:r>
              <a:rPr lang="en-IN" sz="2400" dirty="0"/>
              <a:t> are blue, brown,  green and orange. In stripped </a:t>
            </a:r>
            <a:r>
              <a:rPr lang="en-IN" sz="2400" dirty="0" err="1"/>
              <a:t>color</a:t>
            </a:r>
            <a:r>
              <a:rPr lang="en-IN" sz="2400" dirty="0"/>
              <a:t>, the solid </a:t>
            </a:r>
            <a:r>
              <a:rPr lang="en-IN" sz="2400" dirty="0" err="1"/>
              <a:t>color</a:t>
            </a:r>
            <a:r>
              <a:rPr lang="en-IN" sz="2400" dirty="0"/>
              <a:t> is mixed with the </a:t>
            </a:r>
            <a:r>
              <a:rPr lang="en-IN" sz="2400" dirty="0" smtClean="0"/>
              <a:t>white </a:t>
            </a:r>
            <a:r>
              <a:rPr lang="en-IN" sz="2400" dirty="0" err="1"/>
              <a:t>color</a:t>
            </a:r>
            <a:r>
              <a:rPr lang="en-IN" sz="2400" dirty="0"/>
              <a:t>. </a:t>
            </a:r>
            <a:endParaRPr lang="en-IN" sz="2400" dirty="0" smtClean="0"/>
          </a:p>
          <a:p>
            <a:r>
              <a:rPr lang="en-IN" sz="2400" dirty="0" smtClean="0"/>
              <a:t>There </a:t>
            </a:r>
            <a:r>
              <a:rPr lang="en-IN" sz="2400" dirty="0"/>
              <a:t>are two types of twisted-pair </a:t>
            </a:r>
            <a:r>
              <a:rPr lang="en-IN" sz="2400" dirty="0" smtClean="0"/>
              <a:t>cable</a:t>
            </a:r>
          </a:p>
          <a:p>
            <a:pPr lvl="1"/>
            <a:r>
              <a:rPr lang="en-IN" sz="2000" dirty="0" smtClean="0"/>
              <a:t>UTP </a:t>
            </a:r>
            <a:r>
              <a:rPr lang="en-IN" sz="2000" dirty="0"/>
              <a:t>and STP</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4456" y="3416256"/>
            <a:ext cx="6890113" cy="2895644"/>
          </a:xfrm>
          <a:prstGeom prst="rect">
            <a:avLst/>
          </a:prstGeom>
        </p:spPr>
      </p:pic>
    </p:spTree>
    <p:extLst>
      <p:ext uri="{BB962C8B-B14F-4D97-AF65-F5344CB8AC3E}">
        <p14:creationId xmlns:p14="http://schemas.microsoft.com/office/powerpoint/2010/main" val="35530456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Fiber</a:t>
            </a:r>
            <a:r>
              <a:rPr lang="en-IN" dirty="0"/>
              <a:t> optic cable </a:t>
            </a:r>
          </a:p>
        </p:txBody>
      </p:sp>
      <p:sp>
        <p:nvSpPr>
          <p:cNvPr id="3" name="Content Placeholder 2"/>
          <p:cNvSpPr>
            <a:spLocks noGrp="1"/>
          </p:cNvSpPr>
          <p:nvPr>
            <p:ph idx="1"/>
          </p:nvPr>
        </p:nvSpPr>
        <p:spPr/>
        <p:txBody>
          <a:bodyPr>
            <a:normAutofit/>
          </a:bodyPr>
          <a:lstStyle/>
          <a:p>
            <a:r>
              <a:rPr lang="en-IN" sz="2400" dirty="0"/>
              <a:t>This cable consists of core, cladding, buffer, and jacket. The core is made from the thin strands of glass or plastic that can carry data over the long distance. The core is wrapped in the cladding; the cladding is wrapped in the buffer, and the buffer is wrapped in the jacket</a:t>
            </a:r>
            <a:r>
              <a:rPr lang="en-IN" sz="2400" dirty="0" smtClean="0"/>
              <a:t>.</a:t>
            </a:r>
          </a:p>
          <a:p>
            <a:endParaRPr lang="en-IN"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1900" y="3342447"/>
            <a:ext cx="4657452" cy="2662383"/>
          </a:xfrm>
          <a:prstGeom prst="rect">
            <a:avLst/>
          </a:prstGeom>
        </p:spPr>
      </p:pic>
    </p:spTree>
    <p:extLst>
      <p:ext uri="{BB962C8B-B14F-4D97-AF65-F5344CB8AC3E}">
        <p14:creationId xmlns:p14="http://schemas.microsoft.com/office/powerpoint/2010/main" val="23343936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IP </a:t>
            </a:r>
            <a:r>
              <a:rPr lang="en-IN" b="1" dirty="0" smtClean="0"/>
              <a:t>Address Review</a:t>
            </a:r>
            <a:endParaRPr lang="en-IN" dirty="0"/>
          </a:p>
        </p:txBody>
      </p:sp>
      <p:sp>
        <p:nvSpPr>
          <p:cNvPr id="3" name="Content Placeholder 2"/>
          <p:cNvSpPr>
            <a:spLocks noGrp="1"/>
          </p:cNvSpPr>
          <p:nvPr>
            <p:ph idx="1"/>
          </p:nvPr>
        </p:nvSpPr>
        <p:spPr/>
        <p:txBody>
          <a:bodyPr>
            <a:normAutofit/>
          </a:bodyPr>
          <a:lstStyle/>
          <a:p>
            <a:r>
              <a:rPr lang="en-IN" sz="2000" b="1" dirty="0"/>
              <a:t>IP addresses </a:t>
            </a:r>
            <a:r>
              <a:rPr lang="en-IN" sz="2000" dirty="0"/>
              <a:t>are configured on each network node. At its most simple, the </a:t>
            </a:r>
            <a:r>
              <a:rPr lang="en-IN" sz="2000" dirty="0" smtClean="0"/>
              <a:t>IP address </a:t>
            </a:r>
            <a:r>
              <a:rPr lang="en-IN" sz="2000" dirty="0"/>
              <a:t>contains two parts: the Network ID and the Host </a:t>
            </a:r>
            <a:r>
              <a:rPr lang="en-IN" sz="2000" dirty="0" smtClean="0"/>
              <a:t>ID. The </a:t>
            </a:r>
            <a:r>
              <a:rPr lang="en-IN" sz="2000" dirty="0">
                <a:solidFill>
                  <a:srgbClr val="FF0000"/>
                </a:solidFill>
              </a:rPr>
              <a:t>Network </a:t>
            </a:r>
            <a:r>
              <a:rPr lang="en-IN" sz="2000" dirty="0" smtClean="0">
                <a:solidFill>
                  <a:srgbClr val="FF0000"/>
                </a:solidFill>
              </a:rPr>
              <a:t>ID </a:t>
            </a:r>
            <a:r>
              <a:rPr lang="en-IN" sz="2000" dirty="0" smtClean="0"/>
              <a:t>identifies </a:t>
            </a:r>
            <a:r>
              <a:rPr lang="en-IN" sz="2000" dirty="0"/>
              <a:t>which network segment or subnet the host belongs to, and the </a:t>
            </a:r>
            <a:r>
              <a:rPr lang="en-IN" sz="2000" dirty="0" smtClean="0">
                <a:solidFill>
                  <a:srgbClr val="FF0000"/>
                </a:solidFill>
              </a:rPr>
              <a:t>Host ID </a:t>
            </a:r>
            <a:r>
              <a:rPr lang="en-IN" sz="2000" dirty="0"/>
              <a:t>uniquely identifies a specific node within the </a:t>
            </a:r>
            <a:r>
              <a:rPr lang="en-IN" sz="2000" dirty="0" smtClean="0"/>
              <a:t>subnet</a:t>
            </a:r>
          </a:p>
          <a:p>
            <a:endParaRPr lang="en-IN" sz="2000" dirty="0"/>
          </a:p>
          <a:p>
            <a:r>
              <a:rPr lang="en-IN" sz="2000" b="1" dirty="0"/>
              <a:t>Subnet masks </a:t>
            </a:r>
            <a:r>
              <a:rPr lang="en-IN" sz="2000" dirty="0"/>
              <a:t>allow administrators and computers to </a:t>
            </a:r>
            <a:r>
              <a:rPr lang="en-IN" sz="2000" dirty="0" smtClean="0"/>
              <a:t>recognize which </a:t>
            </a:r>
            <a:r>
              <a:rPr lang="en-IN" sz="2000" dirty="0"/>
              <a:t>portion of the IP address is the Network ID and which portion is the Host ID</a:t>
            </a:r>
            <a:r>
              <a:rPr lang="en-IN" sz="2000" dirty="0" smtClean="0"/>
              <a:t>.</a:t>
            </a:r>
            <a:endParaRPr lang="en-IN" sz="2000" dirty="0"/>
          </a:p>
        </p:txBody>
      </p:sp>
    </p:spTree>
    <p:extLst>
      <p:ext uri="{BB962C8B-B14F-4D97-AF65-F5344CB8AC3E}">
        <p14:creationId xmlns:p14="http://schemas.microsoft.com/office/powerpoint/2010/main" val="31775412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NAT</a:t>
            </a:r>
            <a:endParaRPr lang="en-IN" dirty="0"/>
          </a:p>
        </p:txBody>
      </p:sp>
      <p:sp>
        <p:nvSpPr>
          <p:cNvPr id="3" name="Content Placeholder 2"/>
          <p:cNvSpPr>
            <a:spLocks noGrp="1"/>
          </p:cNvSpPr>
          <p:nvPr>
            <p:ph idx="1"/>
          </p:nvPr>
        </p:nvSpPr>
        <p:spPr/>
        <p:txBody>
          <a:bodyPr>
            <a:normAutofit/>
          </a:bodyPr>
          <a:lstStyle/>
          <a:p>
            <a:r>
              <a:rPr lang="en-IN" sz="2200" dirty="0"/>
              <a:t>T</a:t>
            </a:r>
            <a:r>
              <a:rPr lang="en-IN" sz="2200" dirty="0" smtClean="0"/>
              <a:t>he </a:t>
            </a:r>
            <a:r>
              <a:rPr lang="en-IN" sz="2200" dirty="0"/>
              <a:t>reserved IP address ranges are for use inside company (</a:t>
            </a:r>
            <a:r>
              <a:rPr lang="en-IN" sz="2200" dirty="0" smtClean="0"/>
              <a:t>and home</a:t>
            </a:r>
            <a:r>
              <a:rPr lang="en-IN" sz="2200" dirty="0"/>
              <a:t>) networks. The addresses in this range are not routable on the </a:t>
            </a:r>
            <a:r>
              <a:rPr lang="en-IN" sz="2200" dirty="0" smtClean="0"/>
              <a:t>public Internet.</a:t>
            </a:r>
          </a:p>
          <a:p>
            <a:r>
              <a:rPr lang="en-IN" sz="2200" dirty="0" smtClean="0">
                <a:solidFill>
                  <a:srgbClr val="C00000"/>
                </a:solidFill>
              </a:rPr>
              <a:t>NAT </a:t>
            </a:r>
            <a:r>
              <a:rPr lang="en-IN" sz="2200" dirty="0" smtClean="0"/>
              <a:t>is </a:t>
            </a:r>
            <a:r>
              <a:rPr lang="en-IN" sz="2200" dirty="0"/>
              <a:t>a service on some servers and routers that </a:t>
            </a:r>
            <a:r>
              <a:rPr lang="en-IN" sz="2200" dirty="0" smtClean="0"/>
              <a:t>substitutes the </a:t>
            </a:r>
            <a:r>
              <a:rPr lang="en-IN" sz="2200" dirty="0"/>
              <a:t>organization’s single public IP address for any traffic originating from </a:t>
            </a:r>
            <a:r>
              <a:rPr lang="en-IN" sz="2200" dirty="0" smtClean="0"/>
              <a:t>or addressed </a:t>
            </a:r>
            <a:r>
              <a:rPr lang="en-IN" sz="2200" dirty="0"/>
              <a:t>to internal devices that have reserved IP </a:t>
            </a:r>
            <a:r>
              <a:rPr lang="en-IN" sz="2200" dirty="0" smtClean="0"/>
              <a:t>addresses.</a:t>
            </a:r>
            <a:endParaRPr lang="en-IN" sz="22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9081" y="3274423"/>
            <a:ext cx="5938290" cy="2805929"/>
          </a:xfrm>
          <a:prstGeom prst="rect">
            <a:avLst/>
          </a:prstGeom>
        </p:spPr>
      </p:pic>
    </p:spTree>
    <p:extLst>
      <p:ext uri="{BB962C8B-B14F-4D97-AF65-F5344CB8AC3E}">
        <p14:creationId xmlns:p14="http://schemas.microsoft.com/office/powerpoint/2010/main" val="2821147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Reserved IP Address Ranges</a:t>
            </a:r>
            <a:endParaRPr lang="en-IN" dirty="0"/>
          </a:p>
        </p:txBody>
      </p:sp>
      <p:sp>
        <p:nvSpPr>
          <p:cNvPr id="3" name="Content Placeholder 2"/>
          <p:cNvSpPr>
            <a:spLocks noGrp="1"/>
          </p:cNvSpPr>
          <p:nvPr>
            <p:ph idx="1"/>
          </p:nvPr>
        </p:nvSpPr>
        <p:spPr/>
        <p:txBody>
          <a:bodyPr>
            <a:normAutofit/>
          </a:bodyPr>
          <a:lstStyle/>
          <a:p>
            <a:r>
              <a:rPr lang="en-IN" sz="2200" dirty="0"/>
              <a:t>The </a:t>
            </a:r>
            <a:r>
              <a:rPr lang="en-IN" sz="2200" b="1" dirty="0"/>
              <a:t>Request for Comment (RFC) </a:t>
            </a:r>
            <a:r>
              <a:rPr lang="en-IN" sz="2200" dirty="0"/>
              <a:t>that defines IP version 4 addresses divides </a:t>
            </a:r>
            <a:r>
              <a:rPr lang="en-IN" sz="2200" dirty="0" smtClean="0"/>
              <a:t>the roughly </a:t>
            </a:r>
            <a:r>
              <a:rPr lang="en-IN" sz="2200" dirty="0"/>
              <a:t>4.3 billion available addresses into five classes. Three of the five </a:t>
            </a:r>
            <a:r>
              <a:rPr lang="en-IN" sz="2200" dirty="0" smtClean="0"/>
              <a:t>classes (Classes </a:t>
            </a:r>
            <a:r>
              <a:rPr lang="en-IN" sz="2200" dirty="0"/>
              <a:t>A, B, and C) are commonly used in networking.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1237" y="3038611"/>
            <a:ext cx="7629525" cy="1106670"/>
          </a:xfrm>
          <a:prstGeom prst="rect">
            <a:avLst/>
          </a:prstGeom>
        </p:spPr>
      </p:pic>
    </p:spTree>
    <p:extLst>
      <p:ext uri="{BB962C8B-B14F-4D97-AF65-F5344CB8AC3E}">
        <p14:creationId xmlns:p14="http://schemas.microsoft.com/office/powerpoint/2010/main" val="20351268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IPv6 Addresses</a:t>
            </a:r>
            <a:endParaRPr lang="en-IN" dirty="0"/>
          </a:p>
        </p:txBody>
      </p:sp>
      <p:sp>
        <p:nvSpPr>
          <p:cNvPr id="3" name="Content Placeholder 2"/>
          <p:cNvSpPr>
            <a:spLocks noGrp="1"/>
          </p:cNvSpPr>
          <p:nvPr>
            <p:ph idx="1"/>
          </p:nvPr>
        </p:nvSpPr>
        <p:spPr/>
        <p:txBody>
          <a:bodyPr>
            <a:normAutofit/>
          </a:bodyPr>
          <a:lstStyle/>
          <a:p>
            <a:r>
              <a:rPr lang="en-IN" sz="2200" dirty="0" smtClean="0"/>
              <a:t>IPv6 </a:t>
            </a:r>
            <a:r>
              <a:rPr lang="en-IN" sz="2200" dirty="0"/>
              <a:t>addresses are </a:t>
            </a:r>
            <a:r>
              <a:rPr lang="en-IN" sz="2200" dirty="0">
                <a:solidFill>
                  <a:srgbClr val="C00000"/>
                </a:solidFill>
              </a:rPr>
              <a:t>128 bits </a:t>
            </a:r>
            <a:r>
              <a:rPr lang="en-IN" sz="2200" dirty="0"/>
              <a:t>in length, providing approximately 3.4 x 1038 </a:t>
            </a:r>
            <a:r>
              <a:rPr lang="en-IN" sz="2200" dirty="0" smtClean="0"/>
              <a:t>addresses, and </a:t>
            </a:r>
            <a:r>
              <a:rPr lang="en-IN" sz="2200" dirty="0"/>
              <a:t>the addresses are allocated more efficiently.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9029" y="2474757"/>
            <a:ext cx="7296421" cy="2280123"/>
          </a:xfrm>
          <a:prstGeom prst="rect">
            <a:avLst/>
          </a:prstGeom>
        </p:spPr>
      </p:pic>
    </p:spTree>
    <p:extLst>
      <p:ext uri="{BB962C8B-B14F-4D97-AF65-F5344CB8AC3E}">
        <p14:creationId xmlns:p14="http://schemas.microsoft.com/office/powerpoint/2010/main" val="4735160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Network Devices</a:t>
            </a:r>
            <a:endParaRPr lang="en-IN" dirty="0"/>
          </a:p>
        </p:txBody>
      </p:sp>
      <p:sp>
        <p:nvSpPr>
          <p:cNvPr id="3" name="Content Placeholder 2"/>
          <p:cNvSpPr>
            <a:spLocks noGrp="1"/>
          </p:cNvSpPr>
          <p:nvPr>
            <p:ph idx="1"/>
          </p:nvPr>
        </p:nvSpPr>
        <p:spPr>
          <a:xfrm>
            <a:off x="838200" y="1611086"/>
            <a:ext cx="10515600" cy="4565877"/>
          </a:xfrm>
        </p:spPr>
        <p:txBody>
          <a:bodyPr>
            <a:normAutofit lnSpcReduction="10000"/>
          </a:bodyPr>
          <a:lstStyle/>
          <a:p>
            <a:pPr marL="0" indent="0">
              <a:buNone/>
            </a:pPr>
            <a:r>
              <a:rPr lang="en-IN" sz="2200" b="1" dirty="0" smtClean="0"/>
              <a:t>Routers</a:t>
            </a:r>
            <a:r>
              <a:rPr lang="en-IN" sz="2200" dirty="0" smtClean="0"/>
              <a:t> </a:t>
            </a:r>
            <a:r>
              <a:rPr lang="en-IN" sz="2200" dirty="0"/>
              <a:t>operate at Layer 3 of the OSI model, function based on IP addresses, </a:t>
            </a:r>
            <a:r>
              <a:rPr lang="en-IN" sz="2200" dirty="0" smtClean="0"/>
              <a:t>filter traffic</a:t>
            </a:r>
            <a:r>
              <a:rPr lang="en-IN" sz="2200" dirty="0"/>
              <a:t>, and link together one or more network segments</a:t>
            </a:r>
            <a:r>
              <a:rPr lang="en-IN" sz="2200" dirty="0" smtClean="0"/>
              <a:t>.</a:t>
            </a:r>
          </a:p>
          <a:p>
            <a:pPr marL="0" indent="0">
              <a:buNone/>
            </a:pPr>
            <a:r>
              <a:rPr lang="en-IN" sz="2200" b="1" dirty="0" smtClean="0"/>
              <a:t>Switches </a:t>
            </a:r>
            <a:r>
              <a:rPr lang="en-IN" sz="2200" dirty="0"/>
              <a:t>operate at Layer 2 of the OSI model, function based on Media </a:t>
            </a:r>
            <a:r>
              <a:rPr lang="en-IN" sz="2200" dirty="0" smtClean="0"/>
              <a:t>Access Control </a:t>
            </a:r>
            <a:r>
              <a:rPr lang="en-IN" sz="2200" dirty="0"/>
              <a:t>(MAC) addresses, link network nodes that are near each other, and </a:t>
            </a:r>
            <a:r>
              <a:rPr lang="en-IN" sz="2200" dirty="0" smtClean="0"/>
              <a:t>filter traffic </a:t>
            </a:r>
            <a:r>
              <a:rPr lang="en-IN" sz="2200" dirty="0"/>
              <a:t>between one or more network VLANs</a:t>
            </a:r>
            <a:r>
              <a:rPr lang="en-IN" sz="2200" dirty="0" smtClean="0"/>
              <a:t>.</a:t>
            </a:r>
          </a:p>
          <a:p>
            <a:pPr marL="0" indent="0">
              <a:buNone/>
            </a:pPr>
            <a:r>
              <a:rPr lang="en-IN" sz="2200" b="1" dirty="0"/>
              <a:t>Gateways</a:t>
            </a:r>
            <a:r>
              <a:rPr lang="en-IN" sz="2200" dirty="0"/>
              <a:t> link two or more networks and may translate between </a:t>
            </a:r>
            <a:r>
              <a:rPr lang="en-IN" sz="2200" dirty="0" smtClean="0"/>
              <a:t>network protocols</a:t>
            </a:r>
            <a:r>
              <a:rPr lang="en-IN" sz="2200" dirty="0"/>
              <a:t>. Routers are a </a:t>
            </a:r>
            <a:r>
              <a:rPr lang="en-IN" sz="2200" dirty="0" smtClean="0"/>
              <a:t>type </a:t>
            </a:r>
            <a:r>
              <a:rPr lang="en-IN" sz="2200" dirty="0"/>
              <a:t>of gateway</a:t>
            </a:r>
            <a:r>
              <a:rPr lang="en-IN" sz="2200" dirty="0" smtClean="0"/>
              <a:t>.</a:t>
            </a:r>
          </a:p>
          <a:p>
            <a:pPr marL="0" indent="0">
              <a:buNone/>
            </a:pPr>
            <a:r>
              <a:rPr lang="en-IN" sz="2200" b="1" dirty="0" smtClean="0"/>
              <a:t>WAPs</a:t>
            </a:r>
            <a:r>
              <a:rPr lang="en-IN" sz="2200" dirty="0" smtClean="0"/>
              <a:t> </a:t>
            </a:r>
            <a:r>
              <a:rPr lang="en-IN" sz="2200" dirty="0"/>
              <a:t>are gateways that link wireless devices together and attach the wireless</a:t>
            </a:r>
          </a:p>
          <a:p>
            <a:pPr marL="0" indent="0">
              <a:buNone/>
            </a:pPr>
            <a:r>
              <a:rPr lang="en-IN" sz="2200" dirty="0"/>
              <a:t>network </a:t>
            </a:r>
            <a:r>
              <a:rPr lang="en-IN" sz="2200" dirty="0" smtClean="0"/>
              <a:t>to </a:t>
            </a:r>
            <a:r>
              <a:rPr lang="en-IN" sz="2200" dirty="0"/>
              <a:t>the wired network</a:t>
            </a:r>
            <a:r>
              <a:rPr lang="en-IN" sz="2200" dirty="0" smtClean="0"/>
              <a:t>.</a:t>
            </a:r>
            <a:endParaRPr lang="en-IN" sz="2200" dirty="0"/>
          </a:p>
          <a:p>
            <a:pPr marL="0" indent="0">
              <a:buNone/>
            </a:pPr>
            <a:r>
              <a:rPr lang="en-IN" sz="2200" b="1" dirty="0"/>
              <a:t>Media </a:t>
            </a:r>
            <a:r>
              <a:rPr lang="en-IN" sz="2200" dirty="0"/>
              <a:t>consists of the network cabling that links computers to routers, switches, and</a:t>
            </a:r>
          </a:p>
          <a:p>
            <a:pPr marL="0" indent="0">
              <a:buNone/>
            </a:pPr>
            <a:r>
              <a:rPr lang="en-IN" sz="2200" dirty="0"/>
              <a:t>gateways. Common media types include twisted pair Ethernet cable, co-</a:t>
            </a:r>
            <a:r>
              <a:rPr lang="en-IN" sz="2200" dirty="0" err="1"/>
              <a:t>ax</a:t>
            </a:r>
            <a:r>
              <a:rPr lang="en-IN" sz="2200" dirty="0"/>
              <a:t> cable,</a:t>
            </a:r>
          </a:p>
          <a:p>
            <a:pPr marL="0" indent="0">
              <a:buNone/>
            </a:pPr>
            <a:r>
              <a:rPr lang="en-IN" sz="2200" dirty="0"/>
              <a:t>and </a:t>
            </a:r>
            <a:r>
              <a:rPr lang="en-IN" sz="2200" dirty="0" err="1"/>
              <a:t>fiber</a:t>
            </a:r>
            <a:r>
              <a:rPr lang="en-IN" sz="2200" dirty="0"/>
              <a:t> optic cable.</a:t>
            </a:r>
          </a:p>
        </p:txBody>
      </p:sp>
    </p:spTree>
    <p:extLst>
      <p:ext uri="{BB962C8B-B14F-4D97-AF65-F5344CB8AC3E}">
        <p14:creationId xmlns:p14="http://schemas.microsoft.com/office/powerpoint/2010/main" val="10591836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Network Firewalls</a:t>
            </a:r>
            <a:endParaRPr lang="en-IN" dirty="0"/>
          </a:p>
        </p:txBody>
      </p:sp>
      <p:sp>
        <p:nvSpPr>
          <p:cNvPr id="3" name="Content Placeholder 2"/>
          <p:cNvSpPr>
            <a:spLocks noGrp="1"/>
          </p:cNvSpPr>
          <p:nvPr>
            <p:ph idx="1"/>
          </p:nvPr>
        </p:nvSpPr>
        <p:spPr/>
        <p:txBody>
          <a:bodyPr>
            <a:normAutofit/>
          </a:bodyPr>
          <a:lstStyle/>
          <a:p>
            <a:r>
              <a:rPr lang="en-IN" sz="2200" b="1" dirty="0">
                <a:solidFill>
                  <a:srgbClr val="C00000"/>
                </a:solidFill>
              </a:rPr>
              <a:t>Firewalls</a:t>
            </a:r>
            <a:r>
              <a:rPr lang="en-IN" sz="2200" b="1" dirty="0"/>
              <a:t> </a:t>
            </a:r>
            <a:r>
              <a:rPr lang="en-IN" sz="2200" dirty="0"/>
              <a:t>filter network traffic, allowing administrators to control traffic that </a:t>
            </a:r>
            <a:r>
              <a:rPr lang="en-IN" sz="2200" dirty="0" smtClean="0"/>
              <a:t>moves between </a:t>
            </a:r>
            <a:r>
              <a:rPr lang="en-IN" sz="2200" dirty="0"/>
              <a:t>two networks, between two network segments, or even in and out of </a:t>
            </a:r>
            <a:r>
              <a:rPr lang="en-IN" sz="2200" dirty="0" smtClean="0"/>
              <a:t>an individual </a:t>
            </a:r>
            <a:r>
              <a:rPr lang="en-IN" sz="2200" dirty="0"/>
              <a:t>workstation or server. Firewalls may be software running as a service </a:t>
            </a:r>
            <a:r>
              <a:rPr lang="en-IN" sz="2200" dirty="0" smtClean="0"/>
              <a:t>on a computer </a:t>
            </a:r>
            <a:r>
              <a:rPr lang="en-IN" sz="2200" dirty="0"/>
              <a:t>or a dedicated hardware device</a:t>
            </a:r>
            <a:r>
              <a:rPr lang="en-IN" sz="2200" dirty="0" smtClean="0"/>
              <a:t>.</a:t>
            </a:r>
          </a:p>
          <a:p>
            <a:r>
              <a:rPr lang="en-IN" sz="2200" dirty="0"/>
              <a:t>Most firewalls generate log files. Regularly review these log files for </a:t>
            </a:r>
            <a:r>
              <a:rPr lang="en-IN" sz="2200" dirty="0" smtClean="0"/>
              <a:t>suspicious activity</a:t>
            </a:r>
            <a:r>
              <a:rPr lang="en-IN" sz="2200" dirty="0"/>
              <a:t>, for frequently blocked connection attempts, and to ensure the </a:t>
            </a:r>
            <a:r>
              <a:rPr lang="en-IN" sz="2200" dirty="0" smtClean="0"/>
              <a:t>accepted connections </a:t>
            </a:r>
            <a:r>
              <a:rPr lang="en-IN" sz="2200" dirty="0"/>
              <a:t>are from expected sources using expected protocols. Some </a:t>
            </a:r>
            <a:r>
              <a:rPr lang="en-IN" sz="2200" dirty="0" smtClean="0"/>
              <a:t>firewalls can </a:t>
            </a:r>
            <a:r>
              <a:rPr lang="en-IN" sz="2200" dirty="0"/>
              <a:t>alert administrators to suspicious activity</a:t>
            </a:r>
            <a:r>
              <a:rPr lang="en-IN" sz="2200" dirty="0" smtClean="0"/>
              <a:t>.</a:t>
            </a:r>
          </a:p>
        </p:txBody>
      </p:sp>
    </p:spTree>
    <p:extLst>
      <p:ext uri="{BB962C8B-B14F-4D97-AF65-F5344CB8AC3E}">
        <p14:creationId xmlns:p14="http://schemas.microsoft.com/office/powerpoint/2010/main" val="22777331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IN" sz="2200" dirty="0"/>
              <a:t>Network firewalls are found between network segments or between two separate networks. For example, an administrator might implement a simple packet filtering firewall between the Financial Department's segment and the Engineering Department's segment.</a:t>
            </a:r>
          </a:p>
          <a:p>
            <a:endParaRPr lang="en-IN" sz="22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8149" y="3048726"/>
            <a:ext cx="6875701" cy="1905136"/>
          </a:xfrm>
          <a:prstGeom prst="rect">
            <a:avLst/>
          </a:prstGeom>
        </p:spPr>
      </p:pic>
    </p:spTree>
    <p:extLst>
      <p:ext uri="{BB962C8B-B14F-4D97-AF65-F5344CB8AC3E}">
        <p14:creationId xmlns:p14="http://schemas.microsoft.com/office/powerpoint/2010/main" val="1885712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26BB8D-49AB-EA2C-75AD-293BAEA13D49}"/>
              </a:ext>
            </a:extLst>
          </p:cNvPr>
          <p:cNvSpPr>
            <a:spLocks noGrp="1"/>
          </p:cNvSpPr>
          <p:nvPr>
            <p:ph type="title"/>
          </p:nvPr>
        </p:nvSpPr>
        <p:spPr/>
        <p:txBody>
          <a:bodyPr/>
          <a:lstStyle/>
          <a:p>
            <a:r>
              <a:rPr lang="en-US" dirty="0"/>
              <a:t>Common Sysadmin Responsibilities</a:t>
            </a:r>
          </a:p>
        </p:txBody>
      </p:sp>
      <p:sp>
        <p:nvSpPr>
          <p:cNvPr id="3" name="Content Placeholder 2">
            <a:extLst>
              <a:ext uri="{FF2B5EF4-FFF2-40B4-BE49-F238E27FC236}">
                <a16:creationId xmlns:a16="http://schemas.microsoft.com/office/drawing/2014/main" xmlns="" id="{865EC235-8508-CC11-336B-1227445D3F81}"/>
              </a:ext>
            </a:extLst>
          </p:cNvPr>
          <p:cNvSpPr>
            <a:spLocks noGrp="1"/>
          </p:cNvSpPr>
          <p:nvPr>
            <p:ph idx="1"/>
          </p:nvPr>
        </p:nvSpPr>
        <p:spPr/>
        <p:txBody>
          <a:bodyPr>
            <a:normAutofit lnSpcReduction="10000"/>
          </a:bodyPr>
          <a:lstStyle/>
          <a:p>
            <a:r>
              <a:rPr lang="en-US" sz="2800" dirty="0"/>
              <a:t>Working with other information technology (IT) teams, possibly including the service desk, developers, desktop support</a:t>
            </a:r>
          </a:p>
          <a:p>
            <a:r>
              <a:rPr lang="en-US" sz="2800" dirty="0"/>
              <a:t>Accepting escalated service desk tickets</a:t>
            </a:r>
          </a:p>
          <a:p>
            <a:r>
              <a:rPr lang="en-US" sz="2800" dirty="0"/>
              <a:t>Managing different technologies, such as databases, virtualization, cloud, backups, disaster recovery</a:t>
            </a:r>
          </a:p>
          <a:p>
            <a:r>
              <a:rPr lang="en-US" sz="2800" dirty="0"/>
              <a:t>Managing network services, such as web, email, name resolution, Internet protocol (IP) address configuration</a:t>
            </a:r>
          </a:p>
          <a:p>
            <a:r>
              <a:rPr lang="en-US" sz="2800" dirty="0"/>
              <a:t>Providing documentation</a:t>
            </a:r>
          </a:p>
          <a:p>
            <a:r>
              <a:rPr lang="en-US" dirty="0"/>
              <a:t>Advising the business on security policies, and implementing those policies</a:t>
            </a:r>
          </a:p>
        </p:txBody>
      </p:sp>
    </p:spTree>
    <p:extLst>
      <p:ext uri="{BB962C8B-B14F-4D97-AF65-F5344CB8AC3E}">
        <p14:creationId xmlns:p14="http://schemas.microsoft.com/office/powerpoint/2010/main" val="1428117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inVertic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arn(inVertic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circle(in)">
                                      <p:cBhvr>
                                        <p:cTn id="22" dur="20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Host-Based Firewalls</a:t>
            </a:r>
            <a:endParaRPr lang="en-IN" dirty="0"/>
          </a:p>
        </p:txBody>
      </p:sp>
      <p:sp>
        <p:nvSpPr>
          <p:cNvPr id="3" name="Content Placeholder 2"/>
          <p:cNvSpPr>
            <a:spLocks noGrp="1"/>
          </p:cNvSpPr>
          <p:nvPr>
            <p:ph idx="1"/>
          </p:nvPr>
        </p:nvSpPr>
        <p:spPr/>
        <p:txBody>
          <a:bodyPr>
            <a:normAutofit/>
          </a:bodyPr>
          <a:lstStyle/>
          <a:p>
            <a:r>
              <a:rPr lang="en-IN" sz="2200" dirty="0"/>
              <a:t>Host-based firewalls control traffic flow in and out of the host server's </a:t>
            </a:r>
            <a:r>
              <a:rPr lang="en-IN" sz="2200" dirty="0" smtClean="0"/>
              <a:t>NIC. Host-based </a:t>
            </a:r>
            <a:r>
              <a:rPr lang="en-IN" sz="2200" dirty="0"/>
              <a:t>firewalls protect the server from different threats than do </a:t>
            </a:r>
            <a:r>
              <a:rPr lang="en-IN" sz="2200" dirty="0" smtClean="0"/>
              <a:t>network firewalls</a:t>
            </a:r>
            <a:r>
              <a:rPr lang="en-IN" sz="2200" dirty="0"/>
              <a:t>. Network firewalls protect the perimeter, while host-based </a:t>
            </a:r>
            <a:r>
              <a:rPr lang="en-IN" sz="2200" dirty="0" smtClean="0"/>
              <a:t>firewalls protect </a:t>
            </a:r>
            <a:r>
              <a:rPr lang="en-IN" sz="2200" dirty="0"/>
              <a:t>each individual host inside the perimeter. Both are important.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3532" y="3352800"/>
            <a:ext cx="7656058" cy="2719660"/>
          </a:xfrm>
          <a:prstGeom prst="rect">
            <a:avLst/>
          </a:prstGeom>
        </p:spPr>
      </p:pic>
    </p:spTree>
    <p:extLst>
      <p:ext uri="{BB962C8B-B14F-4D97-AF65-F5344CB8AC3E}">
        <p14:creationId xmlns:p14="http://schemas.microsoft.com/office/powerpoint/2010/main" val="10336495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Network Access Control (NAC)</a:t>
            </a:r>
            <a:endParaRPr lang="en-IN" dirty="0"/>
          </a:p>
        </p:txBody>
      </p:sp>
      <p:sp>
        <p:nvSpPr>
          <p:cNvPr id="3" name="Content Placeholder 2"/>
          <p:cNvSpPr>
            <a:spLocks noGrp="1"/>
          </p:cNvSpPr>
          <p:nvPr>
            <p:ph idx="1"/>
          </p:nvPr>
        </p:nvSpPr>
        <p:spPr/>
        <p:txBody>
          <a:bodyPr>
            <a:normAutofit/>
          </a:bodyPr>
          <a:lstStyle/>
          <a:p>
            <a:r>
              <a:rPr lang="en-IN" sz="2200" b="1" dirty="0"/>
              <a:t>NAC </a:t>
            </a:r>
            <a:r>
              <a:rPr lang="en-IN" sz="2200" dirty="0"/>
              <a:t>defines rules for valid computer configuration and then enforces those </a:t>
            </a:r>
            <a:r>
              <a:rPr lang="en-IN" sz="2200" dirty="0" smtClean="0"/>
              <a:t>rules when </a:t>
            </a:r>
            <a:r>
              <a:rPr lang="en-IN" sz="2200" dirty="0"/>
              <a:t>a device attempts to connect to the network.</a:t>
            </a:r>
          </a:p>
        </p:txBody>
      </p:sp>
    </p:spTree>
    <p:extLst>
      <p:ext uri="{BB962C8B-B14F-4D97-AF65-F5344CB8AC3E}">
        <p14:creationId xmlns:p14="http://schemas.microsoft.com/office/powerpoint/2010/main" val="6109246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Question</a:t>
            </a:r>
            <a:endParaRPr lang="en-IN" dirty="0"/>
          </a:p>
        </p:txBody>
      </p:sp>
      <p:sp>
        <p:nvSpPr>
          <p:cNvPr id="3" name="Content Placeholder 2"/>
          <p:cNvSpPr>
            <a:spLocks noGrp="1"/>
          </p:cNvSpPr>
          <p:nvPr>
            <p:ph idx="1"/>
          </p:nvPr>
        </p:nvSpPr>
        <p:spPr/>
        <p:txBody>
          <a:bodyPr/>
          <a:lstStyle/>
          <a:p>
            <a:r>
              <a:rPr lang="en-IN" b="1" dirty="0"/>
              <a:t>What is the difference between a host-based firewall and a </a:t>
            </a:r>
            <a:r>
              <a:rPr lang="en-IN" b="1" dirty="0" smtClean="0"/>
              <a:t>network based firewall?</a:t>
            </a:r>
          </a:p>
          <a:p>
            <a:endParaRPr lang="en-IN" b="1" dirty="0"/>
          </a:p>
          <a:p>
            <a:r>
              <a:rPr lang="en-IN" b="1" dirty="0"/>
              <a:t>What are the Class A, B, and C reserved IP address ranges, and what </a:t>
            </a:r>
            <a:r>
              <a:rPr lang="en-IN" b="1" dirty="0" smtClean="0"/>
              <a:t>is their </a:t>
            </a:r>
            <a:r>
              <a:rPr lang="en-IN" b="1" dirty="0"/>
              <a:t>purpose?</a:t>
            </a:r>
            <a:endParaRPr lang="en-IN" dirty="0"/>
          </a:p>
        </p:txBody>
      </p:sp>
    </p:spTree>
    <p:extLst>
      <p:ext uri="{BB962C8B-B14F-4D97-AF65-F5344CB8AC3E}">
        <p14:creationId xmlns:p14="http://schemas.microsoft.com/office/powerpoint/2010/main" val="13463437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NIC Teaming</a:t>
            </a:r>
            <a:endParaRPr lang="en-IN" b="1" dirty="0"/>
          </a:p>
        </p:txBody>
      </p:sp>
      <p:sp>
        <p:nvSpPr>
          <p:cNvPr id="3" name="Content Placeholder 2"/>
          <p:cNvSpPr>
            <a:spLocks noGrp="1"/>
          </p:cNvSpPr>
          <p:nvPr>
            <p:ph idx="1"/>
          </p:nvPr>
        </p:nvSpPr>
        <p:spPr/>
        <p:txBody>
          <a:bodyPr>
            <a:normAutofit/>
          </a:bodyPr>
          <a:lstStyle/>
          <a:p>
            <a:pPr algn="just"/>
            <a:r>
              <a:rPr lang="en-IN" sz="2400" dirty="0"/>
              <a:t>NIC teaming allows you to </a:t>
            </a:r>
            <a:r>
              <a:rPr lang="en-IN" sz="2400" dirty="0">
                <a:solidFill>
                  <a:srgbClr val="FF0000"/>
                </a:solidFill>
              </a:rPr>
              <a:t>combine multiple physical network adapters </a:t>
            </a:r>
            <a:r>
              <a:rPr lang="en-IN" sz="2400" dirty="0"/>
              <a:t>into a </a:t>
            </a:r>
            <a:r>
              <a:rPr lang="en-IN" sz="2400" dirty="0">
                <a:solidFill>
                  <a:srgbClr val="FF0000"/>
                </a:solidFill>
              </a:rPr>
              <a:t>virtual NIC</a:t>
            </a:r>
            <a:r>
              <a:rPr lang="en-IN" sz="2400" dirty="0"/>
              <a:t>, which will then be presented to the operating system (OS) as a single NIC. All the incoming traffic from the OS will pass through the virtual NIC and be </a:t>
            </a:r>
            <a:r>
              <a:rPr lang="en-IN" sz="2400" dirty="0">
                <a:solidFill>
                  <a:srgbClr val="FF0000"/>
                </a:solidFill>
              </a:rPr>
              <a:t>load-balanced</a:t>
            </a:r>
            <a:r>
              <a:rPr lang="en-IN" sz="2400" dirty="0"/>
              <a:t> across the </a:t>
            </a:r>
            <a:r>
              <a:rPr lang="en-IN" sz="2400" dirty="0" smtClean="0"/>
              <a:t>assigned </a:t>
            </a:r>
            <a:r>
              <a:rPr lang="en-IN" sz="2400" dirty="0"/>
              <a:t>physical network connections. </a:t>
            </a:r>
            <a:endParaRPr lang="en-IN" sz="2400" dirty="0" smtClean="0"/>
          </a:p>
          <a:p>
            <a:pPr algn="just"/>
            <a:endParaRPr lang="en-IN" sz="2400" dirty="0"/>
          </a:p>
          <a:p>
            <a:pPr algn="just"/>
            <a:r>
              <a:rPr lang="en-IN" sz="2400" dirty="0"/>
              <a:t>This technology offers system administrators a simple solution for link aggregation, load balancing, failover, and </a:t>
            </a:r>
            <a:r>
              <a:rPr lang="en-IN" sz="2400" dirty="0">
                <a:solidFill>
                  <a:srgbClr val="FF0000"/>
                </a:solidFill>
              </a:rPr>
              <a:t>Software-Defined Networking (</a:t>
            </a:r>
            <a:r>
              <a:rPr lang="en-IN" sz="2400" dirty="0" smtClean="0">
                <a:solidFill>
                  <a:srgbClr val="FF0000"/>
                </a:solidFill>
              </a:rPr>
              <a:t>SDN)</a:t>
            </a:r>
            <a:r>
              <a:rPr lang="en-IN" sz="2400" dirty="0" smtClean="0"/>
              <a:t>.</a:t>
            </a:r>
            <a:endParaRPr lang="en-IN" sz="2400" dirty="0"/>
          </a:p>
        </p:txBody>
      </p:sp>
    </p:spTree>
    <p:extLst>
      <p:ext uri="{BB962C8B-B14F-4D97-AF65-F5344CB8AC3E}">
        <p14:creationId xmlns:p14="http://schemas.microsoft.com/office/powerpoint/2010/main" val="28245676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Benefits of NIC </a:t>
            </a:r>
            <a:r>
              <a:rPr lang="en-IN" b="1" dirty="0" smtClean="0"/>
              <a:t>Teaming</a:t>
            </a:r>
            <a:endParaRPr lang="en-IN" b="1" dirty="0"/>
          </a:p>
        </p:txBody>
      </p:sp>
      <p:sp>
        <p:nvSpPr>
          <p:cNvPr id="3" name="Content Placeholder 2"/>
          <p:cNvSpPr>
            <a:spLocks noGrp="1"/>
          </p:cNvSpPr>
          <p:nvPr>
            <p:ph idx="1"/>
          </p:nvPr>
        </p:nvSpPr>
        <p:spPr/>
        <p:txBody>
          <a:bodyPr>
            <a:normAutofit/>
          </a:bodyPr>
          <a:lstStyle/>
          <a:p>
            <a:pPr algn="just"/>
            <a:r>
              <a:rPr lang="en-IN" sz="2400" dirty="0"/>
              <a:t>Increase of </a:t>
            </a:r>
            <a:r>
              <a:rPr lang="en-IN" sz="2400" dirty="0">
                <a:solidFill>
                  <a:srgbClr val="FF0000"/>
                </a:solidFill>
              </a:rPr>
              <a:t>load-balancing </a:t>
            </a:r>
            <a:r>
              <a:rPr lang="en-IN" sz="2400" dirty="0"/>
              <a:t>capabilities. </a:t>
            </a:r>
          </a:p>
          <a:p>
            <a:pPr algn="just"/>
            <a:r>
              <a:rPr lang="en-IN" sz="2400" dirty="0"/>
              <a:t>Breakup of network traffic across multiple connections. </a:t>
            </a:r>
          </a:p>
          <a:p>
            <a:pPr algn="just"/>
            <a:r>
              <a:rPr lang="en-IN" sz="2400" dirty="0">
                <a:solidFill>
                  <a:srgbClr val="FF0000"/>
                </a:solidFill>
              </a:rPr>
              <a:t>Strengthens failover</a:t>
            </a:r>
            <a:r>
              <a:rPr lang="en-IN" sz="2400" dirty="0"/>
              <a:t>, reducing </a:t>
            </a:r>
            <a:r>
              <a:rPr lang="en-IN" sz="2400" dirty="0">
                <a:solidFill>
                  <a:srgbClr val="FF0000"/>
                </a:solidFill>
              </a:rPr>
              <a:t>single points of failure </a:t>
            </a:r>
            <a:r>
              <a:rPr lang="en-IN" sz="2400" dirty="0"/>
              <a:t>and creating </a:t>
            </a:r>
            <a:r>
              <a:rPr lang="en-IN" sz="2400" dirty="0">
                <a:solidFill>
                  <a:srgbClr val="FF0000"/>
                </a:solidFill>
              </a:rPr>
              <a:t>redundancy</a:t>
            </a:r>
            <a:r>
              <a:rPr lang="en-IN" sz="2400" dirty="0"/>
              <a:t> when an NIC is designated as a hot spare. </a:t>
            </a:r>
          </a:p>
          <a:p>
            <a:pPr algn="just"/>
            <a:r>
              <a:rPr lang="en-IN" sz="2400" dirty="0"/>
              <a:t>Increases network </a:t>
            </a:r>
            <a:r>
              <a:rPr lang="en-IN" sz="2400" dirty="0">
                <a:solidFill>
                  <a:srgbClr val="FF0000"/>
                </a:solidFill>
              </a:rPr>
              <a:t>reliability</a:t>
            </a:r>
            <a:r>
              <a:rPr lang="en-IN" sz="2400" dirty="0"/>
              <a:t> and </a:t>
            </a:r>
            <a:r>
              <a:rPr lang="en-IN" sz="2400" dirty="0">
                <a:solidFill>
                  <a:srgbClr val="FF0000"/>
                </a:solidFill>
              </a:rPr>
              <a:t>continuity</a:t>
            </a:r>
            <a:r>
              <a:rPr lang="en-IN" sz="2400" dirty="0"/>
              <a:t>. </a:t>
            </a:r>
          </a:p>
          <a:p>
            <a:pPr algn="just"/>
            <a:r>
              <a:rPr lang="en-IN" sz="2400" dirty="0"/>
              <a:t>Ensures </a:t>
            </a:r>
            <a:r>
              <a:rPr lang="en-IN" sz="2400" dirty="0">
                <a:solidFill>
                  <a:srgbClr val="FF0000"/>
                </a:solidFill>
              </a:rPr>
              <a:t>server availability </a:t>
            </a:r>
            <a:r>
              <a:rPr lang="en-IN" sz="2400" dirty="0"/>
              <a:t>and increases </a:t>
            </a:r>
            <a:r>
              <a:rPr lang="en-IN" sz="2400" dirty="0">
                <a:solidFill>
                  <a:srgbClr val="FF0000"/>
                </a:solidFill>
              </a:rPr>
              <a:t>bandwidth</a:t>
            </a:r>
            <a:r>
              <a:rPr lang="en-IN" sz="2400" dirty="0"/>
              <a:t>.</a:t>
            </a:r>
          </a:p>
          <a:p>
            <a:pPr algn="just"/>
            <a:r>
              <a:rPr lang="en-IN" sz="2400" dirty="0"/>
              <a:t>Simplifies network configurations.</a:t>
            </a:r>
          </a:p>
          <a:p>
            <a:pPr algn="just"/>
            <a:endParaRPr lang="en-IN" sz="2400" dirty="0"/>
          </a:p>
        </p:txBody>
      </p:sp>
    </p:spTree>
    <p:extLst>
      <p:ext uri="{BB962C8B-B14F-4D97-AF65-F5344CB8AC3E}">
        <p14:creationId xmlns:p14="http://schemas.microsoft.com/office/powerpoint/2010/main" val="12149047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NIC Teaming </a:t>
            </a:r>
            <a:r>
              <a:rPr lang="en-IN" b="1" dirty="0" smtClean="0"/>
              <a:t>Modes</a:t>
            </a:r>
            <a:endParaRPr lang="en-IN" b="1" dirty="0"/>
          </a:p>
        </p:txBody>
      </p:sp>
      <p:sp>
        <p:nvSpPr>
          <p:cNvPr id="3" name="Content Placeholder 2"/>
          <p:cNvSpPr>
            <a:spLocks noGrp="1"/>
          </p:cNvSpPr>
          <p:nvPr>
            <p:ph idx="1"/>
          </p:nvPr>
        </p:nvSpPr>
        <p:spPr/>
        <p:txBody>
          <a:bodyPr>
            <a:normAutofit/>
          </a:bodyPr>
          <a:lstStyle/>
          <a:p>
            <a:r>
              <a:rPr lang="en-IN" sz="2400" dirty="0"/>
              <a:t>Switch Independent </a:t>
            </a:r>
            <a:r>
              <a:rPr lang="en-IN" sz="2400" dirty="0" smtClean="0"/>
              <a:t>Mode</a:t>
            </a:r>
          </a:p>
          <a:p>
            <a:pPr marL="457200" lvl="1" indent="0">
              <a:buNone/>
            </a:pPr>
            <a:r>
              <a:rPr lang="en-IN" sz="2000" dirty="0"/>
              <a:t>If this mode is on, you can connect different network adapters to different </a:t>
            </a:r>
            <a:r>
              <a:rPr lang="en-IN" sz="2000" dirty="0" smtClean="0"/>
              <a:t>switches.</a:t>
            </a:r>
            <a:r>
              <a:rPr lang="en-IN" sz="2000" dirty="0"/>
              <a:t> This is the only teaming mode that </a:t>
            </a:r>
            <a:r>
              <a:rPr lang="en-IN" sz="2000" dirty="0">
                <a:solidFill>
                  <a:srgbClr val="FF0000"/>
                </a:solidFill>
              </a:rPr>
              <a:t>doesn’t require configuration changes </a:t>
            </a:r>
            <a:r>
              <a:rPr lang="en-IN" sz="2000" dirty="0"/>
              <a:t>on the connected switches. Switch Independent Mode uses </a:t>
            </a:r>
            <a:r>
              <a:rPr lang="en-IN" sz="2000" dirty="0">
                <a:solidFill>
                  <a:srgbClr val="FF0000"/>
                </a:solidFill>
              </a:rPr>
              <a:t>media access control (MAC) </a:t>
            </a:r>
            <a:r>
              <a:rPr lang="en-IN" sz="2000" dirty="0"/>
              <a:t>addresses to manage incoming data. </a:t>
            </a:r>
            <a:endParaRPr lang="en-IN" sz="2000" dirty="0" smtClean="0"/>
          </a:p>
          <a:p>
            <a:r>
              <a:rPr lang="en-IN" sz="2400" dirty="0"/>
              <a:t>LACP </a:t>
            </a:r>
            <a:r>
              <a:rPr lang="en-IN" sz="2400" dirty="0" smtClean="0"/>
              <a:t>Mode</a:t>
            </a:r>
          </a:p>
          <a:p>
            <a:pPr marL="457200" lvl="1" indent="0">
              <a:buNone/>
            </a:pPr>
            <a:r>
              <a:rPr lang="en-IN" sz="2000" dirty="0"/>
              <a:t>This mode requires enabling LACP on both the </a:t>
            </a:r>
            <a:r>
              <a:rPr lang="en-IN" sz="2000" dirty="0">
                <a:solidFill>
                  <a:srgbClr val="FF0000"/>
                </a:solidFill>
              </a:rPr>
              <a:t>team and the switches</a:t>
            </a:r>
            <a:r>
              <a:rPr lang="en-IN" sz="2000" dirty="0" smtClean="0"/>
              <a:t>. </a:t>
            </a:r>
            <a:r>
              <a:rPr lang="en-IN" sz="2000" dirty="0"/>
              <a:t>LACP mode provides </a:t>
            </a:r>
            <a:r>
              <a:rPr lang="en-IN" sz="2000" dirty="0">
                <a:solidFill>
                  <a:srgbClr val="FF0000"/>
                </a:solidFill>
              </a:rPr>
              <a:t>load balancing </a:t>
            </a:r>
            <a:r>
              <a:rPr lang="en-IN" sz="2000" dirty="0"/>
              <a:t>and </a:t>
            </a:r>
            <a:r>
              <a:rPr lang="en-IN" sz="2000" dirty="0">
                <a:solidFill>
                  <a:srgbClr val="FF0000"/>
                </a:solidFill>
              </a:rPr>
              <a:t>failover</a:t>
            </a:r>
            <a:r>
              <a:rPr lang="en-IN" sz="2000" dirty="0"/>
              <a:t> for both inbound and outbound traffic, and it supports dynamic changes in the team membership or switch configuration</a:t>
            </a:r>
            <a:r>
              <a:rPr lang="en-IN" sz="2000" dirty="0" smtClean="0"/>
              <a:t>.</a:t>
            </a:r>
            <a:r>
              <a:rPr lang="en-IN" sz="2000" dirty="0"/>
              <a:t> </a:t>
            </a:r>
            <a:endParaRPr lang="en-IN" sz="2000" dirty="0" smtClean="0"/>
          </a:p>
          <a:p>
            <a:r>
              <a:rPr lang="en-IN" sz="2400" dirty="0"/>
              <a:t>Static </a:t>
            </a:r>
            <a:r>
              <a:rPr lang="en-IN" sz="2400" dirty="0" smtClean="0"/>
              <a:t>Mode</a:t>
            </a:r>
          </a:p>
          <a:p>
            <a:pPr marL="457200" lvl="1" indent="0">
              <a:buNone/>
            </a:pPr>
            <a:r>
              <a:rPr lang="en-IN" sz="2000" dirty="0"/>
              <a:t>Static Mode requires you to manually configure the ports on the switch that connects with the NIC team</a:t>
            </a:r>
            <a:r>
              <a:rPr lang="en-IN" sz="2000" dirty="0" smtClean="0"/>
              <a:t>.</a:t>
            </a:r>
            <a:r>
              <a:rPr lang="en-IN" sz="2000" dirty="0"/>
              <a:t> These ports should be configured into a Link Aggregation Group (LAG). </a:t>
            </a:r>
            <a:endParaRPr lang="en-IN" sz="2000" dirty="0"/>
          </a:p>
          <a:p>
            <a:endParaRPr lang="en-IN" sz="2400" dirty="0"/>
          </a:p>
        </p:txBody>
      </p:sp>
    </p:spTree>
    <p:extLst>
      <p:ext uri="{BB962C8B-B14F-4D97-AF65-F5344CB8AC3E}">
        <p14:creationId xmlns:p14="http://schemas.microsoft.com/office/powerpoint/2010/main" val="27405019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How to Set Up NIC Teaming on Windows Servers </a:t>
            </a:r>
            <a:endParaRPr lang="en-IN" b="1" dirty="0"/>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IN" sz="2400" dirty="0"/>
              <a:t>Open the </a:t>
            </a:r>
            <a:r>
              <a:rPr lang="en-IN" sz="2400" dirty="0">
                <a:solidFill>
                  <a:schemeClr val="accent2"/>
                </a:solidFill>
              </a:rPr>
              <a:t>Server Manager </a:t>
            </a:r>
            <a:r>
              <a:rPr lang="en-IN" sz="2400" dirty="0"/>
              <a:t>and </a:t>
            </a:r>
            <a:r>
              <a:rPr lang="en-IN" sz="2400" dirty="0">
                <a:solidFill>
                  <a:schemeClr val="accent2"/>
                </a:solidFill>
              </a:rPr>
              <a:t>click on Local Server</a:t>
            </a:r>
            <a:r>
              <a:rPr lang="en-IN" sz="2400" dirty="0"/>
              <a:t>. </a:t>
            </a:r>
          </a:p>
          <a:p>
            <a:pPr marL="457200" indent="-457200">
              <a:buFont typeface="+mj-lt"/>
              <a:buAutoNum type="arabicPeriod"/>
            </a:pPr>
            <a:endParaRPr lang="en-IN" sz="2400" dirty="0"/>
          </a:p>
        </p:txBody>
      </p:sp>
    </p:spTree>
    <p:extLst>
      <p:ext uri="{BB962C8B-B14F-4D97-AF65-F5344CB8AC3E}">
        <p14:creationId xmlns:p14="http://schemas.microsoft.com/office/powerpoint/2010/main" val="32353509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38200" y="1167493"/>
            <a:ext cx="10515600" cy="5009470"/>
          </a:xfrm>
        </p:spPr>
        <p:txBody>
          <a:bodyPr>
            <a:normAutofit/>
          </a:bodyPr>
          <a:lstStyle/>
          <a:p>
            <a:pPr algn="just"/>
            <a:r>
              <a:rPr lang="en-IN" sz="2200" dirty="0"/>
              <a:t>NIC Teaming is </a:t>
            </a:r>
            <a:r>
              <a:rPr lang="en-IN" sz="2200" dirty="0">
                <a:solidFill>
                  <a:schemeClr val="accent2"/>
                </a:solidFill>
              </a:rPr>
              <a:t>disabled by default </a:t>
            </a:r>
            <a:r>
              <a:rPr lang="en-IN" sz="2200" dirty="0"/>
              <a:t>on Windows Server. To enable it, find the Properties pane, locate NIC Teaming, and then click Disabled</a:t>
            </a:r>
            <a:r>
              <a:rPr lang="en-IN" sz="2200" b="1" dirty="0"/>
              <a:t> </a:t>
            </a:r>
            <a:r>
              <a:rPr lang="en-IN" sz="2200" dirty="0"/>
              <a:t>to the right. The NIC Teaming dialog box will open.</a:t>
            </a:r>
          </a:p>
          <a:p>
            <a:pPr algn="just"/>
            <a:endParaRPr lang="en-IN" sz="22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5329" y="1902699"/>
            <a:ext cx="6250576" cy="4489161"/>
          </a:xfrm>
          <a:prstGeom prst="rect">
            <a:avLst/>
          </a:prstGeom>
        </p:spPr>
      </p:pic>
    </p:spTree>
    <p:extLst>
      <p:ext uri="{BB962C8B-B14F-4D97-AF65-F5344CB8AC3E}">
        <p14:creationId xmlns:p14="http://schemas.microsoft.com/office/powerpoint/2010/main" val="4328524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01396" y="1572531"/>
            <a:ext cx="6626906" cy="4754789"/>
          </a:xfrm>
        </p:spPr>
      </p:pic>
    </p:spTree>
    <p:extLst>
      <p:ext uri="{BB962C8B-B14F-4D97-AF65-F5344CB8AC3E}">
        <p14:creationId xmlns:p14="http://schemas.microsoft.com/office/powerpoint/2010/main" val="41338228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20486"/>
            <a:ext cx="10515600" cy="5556477"/>
          </a:xfrm>
        </p:spPr>
        <p:txBody>
          <a:bodyPr>
            <a:normAutofit/>
          </a:bodyPr>
          <a:lstStyle/>
          <a:p>
            <a:pPr marL="457200" indent="-457200">
              <a:buFont typeface="+mj-lt"/>
              <a:buAutoNum type="arabicPeriod" startAt="3"/>
            </a:pPr>
            <a:r>
              <a:rPr lang="en-IN" sz="2200" dirty="0"/>
              <a:t>In the bottom right, under </a:t>
            </a:r>
            <a:r>
              <a:rPr lang="en-IN" sz="2200" dirty="0">
                <a:solidFill>
                  <a:schemeClr val="accent2"/>
                </a:solidFill>
              </a:rPr>
              <a:t>Adapters and Interfaces</a:t>
            </a:r>
            <a:r>
              <a:rPr lang="en-IN" sz="2200" dirty="0"/>
              <a:t>, select the network adapters you want to add to an NIC Team.</a:t>
            </a:r>
          </a:p>
          <a:p>
            <a:pPr marL="457200" indent="-457200">
              <a:buFont typeface="+mj-lt"/>
              <a:buAutoNum type="arabicPeriod" startAt="3"/>
            </a:pPr>
            <a:r>
              <a:rPr lang="en-IN" sz="2200" dirty="0"/>
              <a:t>Now, Click</a:t>
            </a:r>
            <a:r>
              <a:rPr lang="en-IN" sz="2200" dirty="0">
                <a:solidFill>
                  <a:schemeClr val="accent2"/>
                </a:solidFill>
              </a:rPr>
              <a:t> TASKS </a:t>
            </a:r>
            <a:r>
              <a:rPr lang="en-IN" sz="2200" dirty="0"/>
              <a:t>and select Add to </a:t>
            </a:r>
            <a:r>
              <a:rPr lang="en-IN" sz="2200" dirty="0">
                <a:solidFill>
                  <a:schemeClr val="accent2"/>
                </a:solidFill>
              </a:rPr>
              <a:t>New Team </a:t>
            </a:r>
            <a:r>
              <a:rPr lang="en-IN" sz="2200" dirty="0"/>
              <a:t>from the drop-down menu.</a:t>
            </a:r>
          </a:p>
          <a:p>
            <a:pPr marL="457200" indent="-457200">
              <a:buFont typeface="+mj-lt"/>
              <a:buAutoNum type="arabicPeriod" startAt="3"/>
            </a:pPr>
            <a:endParaRPr lang="en-IN" sz="22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3249" y="1769472"/>
            <a:ext cx="7005501" cy="4992190"/>
          </a:xfrm>
          <a:prstGeom prst="rect">
            <a:avLst/>
          </a:prstGeom>
        </p:spPr>
      </p:pic>
    </p:spTree>
    <p:extLst>
      <p:ext uri="{BB962C8B-B14F-4D97-AF65-F5344CB8AC3E}">
        <p14:creationId xmlns:p14="http://schemas.microsoft.com/office/powerpoint/2010/main" val="3605986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A3FA57-3C7F-52DF-A406-458C314EDE3C}"/>
              </a:ext>
            </a:extLst>
          </p:cNvPr>
          <p:cNvSpPr>
            <a:spLocks noGrp="1"/>
          </p:cNvSpPr>
          <p:nvPr>
            <p:ph type="title"/>
          </p:nvPr>
        </p:nvSpPr>
        <p:spPr/>
        <p:txBody>
          <a:bodyPr/>
          <a:lstStyle/>
          <a:p>
            <a:r>
              <a:rPr lang="en-US" dirty="0"/>
              <a:t>Servers Versus Workstations</a:t>
            </a:r>
          </a:p>
        </p:txBody>
      </p:sp>
      <p:sp>
        <p:nvSpPr>
          <p:cNvPr id="3" name="Content Placeholder 2">
            <a:extLst>
              <a:ext uri="{FF2B5EF4-FFF2-40B4-BE49-F238E27FC236}">
                <a16:creationId xmlns:a16="http://schemas.microsoft.com/office/drawing/2014/main" xmlns="" id="{9E397541-682A-EE0A-96DC-0976316A0DE7}"/>
              </a:ext>
            </a:extLst>
          </p:cNvPr>
          <p:cNvSpPr>
            <a:spLocks noGrp="1"/>
          </p:cNvSpPr>
          <p:nvPr>
            <p:ph idx="1"/>
          </p:nvPr>
        </p:nvSpPr>
        <p:spPr/>
        <p:txBody>
          <a:bodyPr>
            <a:normAutofit fontScale="92500" lnSpcReduction="20000"/>
          </a:bodyPr>
          <a:lstStyle/>
          <a:p>
            <a:r>
              <a:rPr lang="en-US" sz="3500" b="1" dirty="0">
                <a:solidFill>
                  <a:srgbClr val="FF0000"/>
                </a:solidFill>
              </a:rPr>
              <a:t>Workstations</a:t>
            </a:r>
            <a:r>
              <a:rPr lang="en-US" dirty="0"/>
              <a:t> are usually assigned to end users. </a:t>
            </a:r>
          </a:p>
          <a:p>
            <a:pPr lvl="1"/>
            <a:r>
              <a:rPr lang="en-US" dirty="0"/>
              <a:t>These devices do not tend to have redundant hardware and often do not have high-performance capabilities. </a:t>
            </a:r>
          </a:p>
          <a:p>
            <a:pPr lvl="1"/>
            <a:r>
              <a:rPr lang="en-US" dirty="0"/>
              <a:t>Workstations also typically have a client OS installed. </a:t>
            </a:r>
          </a:p>
          <a:p>
            <a:pPr lvl="1"/>
            <a:r>
              <a:rPr lang="en-US" dirty="0"/>
              <a:t>These OSs are optimized for a single user</a:t>
            </a:r>
          </a:p>
          <a:p>
            <a:r>
              <a:rPr lang="en-US" sz="3500" b="1" dirty="0">
                <a:solidFill>
                  <a:srgbClr val="FF0000"/>
                </a:solidFill>
              </a:rPr>
              <a:t>Server </a:t>
            </a:r>
            <a:r>
              <a:rPr lang="en-US" dirty="0"/>
              <a:t>hardware is designed for high performance and redundancy. </a:t>
            </a:r>
          </a:p>
          <a:p>
            <a:pPr lvl="1"/>
            <a:r>
              <a:rPr lang="en-US" dirty="0"/>
              <a:t>Often, a server includes multiple network interface cards (NICs), power supplies, and HDDs. </a:t>
            </a:r>
          </a:p>
          <a:p>
            <a:pPr lvl="1"/>
            <a:r>
              <a:rPr lang="en-US" dirty="0"/>
              <a:t>The server may also have a great deal of random access memory (RAM) and multiple powerful central processing units (CPUs). </a:t>
            </a:r>
          </a:p>
          <a:p>
            <a:pPr lvl="1"/>
            <a:r>
              <a:rPr lang="en-US" dirty="0"/>
              <a:t>The server’s form factor may be measured in 1.75 inch (44.45 mm) units that permit it to be installed into standardized server racks. </a:t>
            </a:r>
          </a:p>
          <a:p>
            <a:pPr lvl="1"/>
            <a:r>
              <a:rPr lang="en-US" dirty="0"/>
              <a:t>The server will be 19” wide and one or more units high. Servers typically have a server OS installed.</a:t>
            </a:r>
          </a:p>
          <a:p>
            <a:endParaRPr lang="en-US" dirty="0"/>
          </a:p>
          <a:p>
            <a:endParaRPr lang="en-US" dirty="0"/>
          </a:p>
          <a:p>
            <a:endParaRPr lang="en-US" dirty="0"/>
          </a:p>
        </p:txBody>
      </p:sp>
    </p:spTree>
    <p:extLst>
      <p:ext uri="{BB962C8B-B14F-4D97-AF65-F5344CB8AC3E}">
        <p14:creationId xmlns:p14="http://schemas.microsoft.com/office/powerpoint/2010/main" val="3054082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 calcmode="lin" valueType="num">
                                      <p:cBhvr additive="base">
                                        <p:cTn id="1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 calcmode="lin" valueType="num">
                                      <p:cBhvr additive="base">
                                        <p:cTn id="1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 calcmode="lin" valueType="num">
                                      <p:cBhvr additive="base">
                                        <p:cTn id="1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7" end="7"/>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anim calcmode="lin" valueType="num">
                                      <p:cBhvr additive="base">
                                        <p:cTn id="2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pPr marL="457200" indent="-457200">
              <a:buFont typeface="+mj-lt"/>
              <a:buAutoNum type="arabicPeriod" startAt="5"/>
            </a:pPr>
            <a:r>
              <a:rPr lang="en-IN" sz="2200" dirty="0"/>
              <a:t>The New Team box will open and display the network adapters and team members. Type in the Team name for your new NIC Team.</a:t>
            </a:r>
          </a:p>
          <a:p>
            <a:endParaRPr lang="en-IN" sz="22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1222" y="2530167"/>
            <a:ext cx="5690506" cy="4036095"/>
          </a:xfrm>
          <a:prstGeom prst="rect">
            <a:avLst/>
          </a:prstGeom>
        </p:spPr>
      </p:pic>
    </p:spTree>
    <p:extLst>
      <p:ext uri="{BB962C8B-B14F-4D97-AF65-F5344CB8AC3E}">
        <p14:creationId xmlns:p14="http://schemas.microsoft.com/office/powerpoint/2010/main" val="23923886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pPr marL="457200" indent="-457200">
              <a:buFont typeface="+mj-lt"/>
              <a:buAutoNum type="arabicPeriod" startAt="6"/>
            </a:pPr>
            <a:r>
              <a:rPr lang="en-IN" sz="2200" dirty="0"/>
              <a:t>At the bottom of the New Team box, click on </a:t>
            </a:r>
            <a:r>
              <a:rPr lang="en-IN" sz="2200" dirty="0">
                <a:solidFill>
                  <a:schemeClr val="accent2"/>
                </a:solidFill>
              </a:rPr>
              <a:t>Additional properties </a:t>
            </a:r>
            <a:r>
              <a:rPr lang="en-IN" sz="2200" dirty="0"/>
              <a:t>and select the </a:t>
            </a:r>
            <a:r>
              <a:rPr lang="en-IN" sz="2200" dirty="0">
                <a:solidFill>
                  <a:schemeClr val="accent2"/>
                </a:solidFill>
              </a:rPr>
              <a:t>NIC Teaming mode</a:t>
            </a:r>
            <a:r>
              <a:rPr lang="en-IN" sz="2200" dirty="0"/>
              <a:t> you want to use: Switch Independent, Static Mode, or LACP Mode. In this step, you can also select the load-balancing mode. Experts recommend it to be set to </a:t>
            </a:r>
            <a:r>
              <a:rPr lang="en-IN" sz="2200" dirty="0">
                <a:solidFill>
                  <a:schemeClr val="accent2"/>
                </a:solidFill>
              </a:rPr>
              <a:t>Dynamic for best performance</a:t>
            </a:r>
            <a:r>
              <a:rPr lang="en-IN" sz="2200" dirty="0"/>
              <a:t>. </a:t>
            </a:r>
          </a:p>
          <a:p>
            <a:pPr marL="457200" indent="-457200">
              <a:buFont typeface="+mj-lt"/>
              <a:buAutoNum type="arabicPeriod" startAt="6"/>
            </a:pPr>
            <a:r>
              <a:rPr lang="en-IN" sz="2200" dirty="0"/>
              <a:t>When you’re done, click OK. Your new NIC Team will be created.</a:t>
            </a:r>
          </a:p>
          <a:p>
            <a:pPr marL="457200" indent="-457200">
              <a:buFont typeface="+mj-lt"/>
              <a:buAutoNum type="arabicPeriod" startAt="6"/>
            </a:pPr>
            <a:r>
              <a:rPr lang="en-IN" sz="2200" dirty="0"/>
              <a:t>You can configure or assign a </a:t>
            </a:r>
            <a:r>
              <a:rPr lang="en-IN" sz="2200" dirty="0">
                <a:solidFill>
                  <a:schemeClr val="accent2"/>
                </a:solidFill>
              </a:rPr>
              <a:t>VLAN number </a:t>
            </a:r>
            <a:r>
              <a:rPr lang="en-IN" sz="2200" dirty="0"/>
              <a:t>to the new NIC Team you created. To do this, click the link to the right of the Primary team interface. The New team interface dialog box will open. Now click on Specific VLAN and type the VLAN data.</a:t>
            </a:r>
          </a:p>
          <a:p>
            <a:pPr marL="457200" indent="-457200">
              <a:buFont typeface="+mj-lt"/>
              <a:buAutoNum type="arabicPeriod" startAt="6"/>
            </a:pPr>
            <a:endParaRPr lang="en-IN" sz="2200" dirty="0"/>
          </a:p>
        </p:txBody>
      </p:sp>
    </p:spTree>
    <p:extLst>
      <p:ext uri="{BB962C8B-B14F-4D97-AF65-F5344CB8AC3E}">
        <p14:creationId xmlns:p14="http://schemas.microsoft.com/office/powerpoint/2010/main" val="30727231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buNone/>
            </a:pPr>
            <a:r>
              <a:rPr lang="en-IN" dirty="0" smtClean="0"/>
              <a:t>9. </a:t>
            </a:r>
            <a:r>
              <a:rPr lang="en-IN" smtClean="0"/>
              <a:t>Update IP address </a:t>
            </a:r>
            <a:r>
              <a:rPr lang="en-IN" dirty="0" smtClean="0"/>
              <a:t>of your NIC Team.</a:t>
            </a:r>
          </a:p>
          <a:p>
            <a:pPr marL="0" indent="0">
              <a:buNone/>
            </a:pPr>
            <a:r>
              <a:rPr lang="en-IN" dirty="0" smtClean="0"/>
              <a:t>10. Ping from Client machine to the Server.</a:t>
            </a:r>
          </a:p>
          <a:p>
            <a:pPr marL="0" indent="0">
              <a:buNone/>
            </a:pPr>
            <a:endParaRPr lang="en-IN" dirty="0"/>
          </a:p>
        </p:txBody>
      </p:sp>
    </p:spTree>
    <p:extLst>
      <p:ext uri="{BB962C8B-B14F-4D97-AF65-F5344CB8AC3E}">
        <p14:creationId xmlns:p14="http://schemas.microsoft.com/office/powerpoint/2010/main" val="3532323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247C3B-C854-C660-D564-A2DC8A687412}"/>
              </a:ext>
            </a:extLst>
          </p:cNvPr>
          <p:cNvSpPr>
            <a:spLocks noGrp="1"/>
          </p:cNvSpPr>
          <p:nvPr>
            <p:ph type="title"/>
          </p:nvPr>
        </p:nvSpPr>
        <p:spPr/>
        <p:txBody>
          <a:bodyPr/>
          <a:lstStyle/>
          <a:p>
            <a:r>
              <a:rPr lang="en-US" dirty="0"/>
              <a:t>Servers Versus Workstations</a:t>
            </a:r>
          </a:p>
        </p:txBody>
      </p:sp>
      <p:pic>
        <p:nvPicPr>
          <p:cNvPr id="5" name="Content Placeholder 4">
            <a:extLst>
              <a:ext uri="{FF2B5EF4-FFF2-40B4-BE49-F238E27FC236}">
                <a16:creationId xmlns:a16="http://schemas.microsoft.com/office/drawing/2014/main" xmlns="" id="{DB6D7269-B068-0BE6-2741-BF94D95F0218}"/>
              </a:ext>
            </a:extLst>
          </p:cNvPr>
          <p:cNvPicPr>
            <a:picLocks noGrp="1" noChangeAspect="1"/>
          </p:cNvPicPr>
          <p:nvPr>
            <p:ph idx="1"/>
          </p:nvPr>
        </p:nvPicPr>
        <p:blipFill>
          <a:blip r:embed="rId2"/>
          <a:stretch>
            <a:fillRect/>
          </a:stretch>
        </p:blipFill>
        <p:spPr>
          <a:xfrm>
            <a:off x="2345636" y="1600199"/>
            <a:ext cx="7262190" cy="2918791"/>
          </a:xfrm>
        </p:spPr>
      </p:pic>
      <p:pic>
        <p:nvPicPr>
          <p:cNvPr id="7" name="Picture 6">
            <a:extLst>
              <a:ext uri="{FF2B5EF4-FFF2-40B4-BE49-F238E27FC236}">
                <a16:creationId xmlns:a16="http://schemas.microsoft.com/office/drawing/2014/main" xmlns="" id="{C61B349A-D263-855B-C4CE-5A2B7C760732}"/>
              </a:ext>
            </a:extLst>
          </p:cNvPr>
          <p:cNvPicPr>
            <a:picLocks noChangeAspect="1"/>
          </p:cNvPicPr>
          <p:nvPr/>
        </p:nvPicPr>
        <p:blipFill>
          <a:blip r:embed="rId3"/>
          <a:stretch>
            <a:fillRect/>
          </a:stretch>
        </p:blipFill>
        <p:spPr>
          <a:xfrm>
            <a:off x="2345636" y="4518990"/>
            <a:ext cx="7394712" cy="1046923"/>
          </a:xfrm>
          <a:prstGeom prst="rect">
            <a:avLst/>
          </a:prstGeom>
        </p:spPr>
      </p:pic>
    </p:spTree>
    <p:extLst>
      <p:ext uri="{BB962C8B-B14F-4D97-AF65-F5344CB8AC3E}">
        <p14:creationId xmlns:p14="http://schemas.microsoft.com/office/powerpoint/2010/main" val="3838305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F2AD8A-0288-48FD-020C-3B12BF68DF7B}"/>
              </a:ext>
            </a:extLst>
          </p:cNvPr>
          <p:cNvSpPr>
            <a:spLocks noGrp="1"/>
          </p:cNvSpPr>
          <p:nvPr>
            <p:ph type="title"/>
          </p:nvPr>
        </p:nvSpPr>
        <p:spPr/>
        <p:txBody>
          <a:bodyPr/>
          <a:lstStyle/>
          <a:p>
            <a:r>
              <a:rPr lang="en-US" dirty="0"/>
              <a:t>Server Lifecycle</a:t>
            </a:r>
          </a:p>
        </p:txBody>
      </p:sp>
      <p:sp>
        <p:nvSpPr>
          <p:cNvPr id="3" name="Content Placeholder 2">
            <a:extLst>
              <a:ext uri="{FF2B5EF4-FFF2-40B4-BE49-F238E27FC236}">
                <a16:creationId xmlns:a16="http://schemas.microsoft.com/office/drawing/2014/main" xmlns="" id="{9D9B5E5C-C85B-7BAA-FEBE-7D5EFAD27A7D}"/>
              </a:ext>
            </a:extLst>
          </p:cNvPr>
          <p:cNvSpPr>
            <a:spLocks noGrp="1"/>
          </p:cNvSpPr>
          <p:nvPr>
            <p:ph idx="1"/>
          </p:nvPr>
        </p:nvSpPr>
        <p:spPr/>
        <p:txBody>
          <a:bodyPr/>
          <a:lstStyle/>
          <a:p>
            <a:r>
              <a:rPr lang="en-US" dirty="0"/>
              <a:t>Server administrators are responsible for the lifecycle of the server. </a:t>
            </a:r>
          </a:p>
          <a:p>
            <a:endParaRPr lang="en-US" dirty="0"/>
          </a:p>
          <a:p>
            <a:r>
              <a:rPr lang="en-US" dirty="0"/>
              <a:t>The term "lifecycle" normally specifies four phases: procurement, usage, end of life, and disposal/recycling.</a:t>
            </a:r>
          </a:p>
        </p:txBody>
      </p:sp>
      <p:pic>
        <p:nvPicPr>
          <p:cNvPr id="5" name="Picture 4">
            <a:extLst>
              <a:ext uri="{FF2B5EF4-FFF2-40B4-BE49-F238E27FC236}">
                <a16:creationId xmlns:a16="http://schemas.microsoft.com/office/drawing/2014/main" xmlns="" id="{DBB9F22A-C7ED-B8D2-8A04-B563A37CF4A4}"/>
              </a:ext>
            </a:extLst>
          </p:cNvPr>
          <p:cNvPicPr>
            <a:picLocks noChangeAspect="1"/>
          </p:cNvPicPr>
          <p:nvPr/>
        </p:nvPicPr>
        <p:blipFill>
          <a:blip r:embed="rId2"/>
          <a:stretch>
            <a:fillRect/>
          </a:stretch>
        </p:blipFill>
        <p:spPr>
          <a:xfrm>
            <a:off x="3748087" y="3750365"/>
            <a:ext cx="4695825" cy="2906092"/>
          </a:xfrm>
          <a:prstGeom prst="rect">
            <a:avLst/>
          </a:prstGeom>
        </p:spPr>
      </p:pic>
    </p:spTree>
    <p:extLst>
      <p:ext uri="{BB962C8B-B14F-4D97-AF65-F5344CB8AC3E}">
        <p14:creationId xmlns:p14="http://schemas.microsoft.com/office/powerpoint/2010/main" val="2157277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arn(inVertic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ABA68D-C3A5-34BF-209D-1D1940EB9B50}"/>
              </a:ext>
            </a:extLst>
          </p:cNvPr>
          <p:cNvSpPr>
            <a:spLocks noGrp="1"/>
          </p:cNvSpPr>
          <p:nvPr>
            <p:ph type="title"/>
          </p:nvPr>
        </p:nvSpPr>
        <p:spPr/>
        <p:txBody>
          <a:bodyPr/>
          <a:lstStyle/>
          <a:p>
            <a:r>
              <a:rPr lang="en-US" dirty="0"/>
              <a:t>The Four Major Subsystems</a:t>
            </a:r>
          </a:p>
        </p:txBody>
      </p:sp>
      <p:sp>
        <p:nvSpPr>
          <p:cNvPr id="3" name="Content Placeholder 2">
            <a:extLst>
              <a:ext uri="{FF2B5EF4-FFF2-40B4-BE49-F238E27FC236}">
                <a16:creationId xmlns:a16="http://schemas.microsoft.com/office/drawing/2014/main" xmlns="" id="{449FB715-DAD5-EAB7-6C42-F85A8E0D88D5}"/>
              </a:ext>
            </a:extLst>
          </p:cNvPr>
          <p:cNvSpPr>
            <a:spLocks noGrp="1"/>
          </p:cNvSpPr>
          <p:nvPr>
            <p:ph idx="1"/>
          </p:nvPr>
        </p:nvSpPr>
        <p:spPr/>
        <p:txBody>
          <a:bodyPr/>
          <a:lstStyle/>
          <a:p>
            <a:r>
              <a:rPr lang="en-US" dirty="0"/>
              <a:t>Computer systems are specified based on the </a:t>
            </a:r>
            <a:r>
              <a:rPr lang="en-US" sz="3600" b="1" dirty="0">
                <a:solidFill>
                  <a:srgbClr val="FF0000"/>
                </a:solidFill>
              </a:rPr>
              <a:t>four major subsystems</a:t>
            </a:r>
            <a:r>
              <a:rPr lang="en-US" dirty="0"/>
              <a:t>, which are also us</a:t>
            </a:r>
          </a:p>
          <a:p>
            <a:endParaRPr lang="en-US" dirty="0"/>
          </a:p>
          <a:p>
            <a:r>
              <a:rPr lang="en-US" dirty="0"/>
              <a:t>The </a:t>
            </a:r>
            <a:r>
              <a:rPr lang="en-US" sz="3600" b="1" dirty="0"/>
              <a:t>four subsystems </a:t>
            </a:r>
            <a:r>
              <a:rPr lang="en-US" dirty="0"/>
              <a:t>are the following:</a:t>
            </a:r>
          </a:p>
          <a:p>
            <a:pPr lvl="1"/>
            <a:r>
              <a:rPr lang="en-US" sz="3200" b="1" dirty="0">
                <a:solidFill>
                  <a:srgbClr val="00B050"/>
                </a:solidFill>
              </a:rPr>
              <a:t>Processor</a:t>
            </a:r>
            <a:r>
              <a:rPr lang="en-US" dirty="0"/>
              <a:t>—the CPU represents the amount of processing power the system has available.</a:t>
            </a:r>
          </a:p>
          <a:p>
            <a:pPr lvl="1"/>
            <a:r>
              <a:rPr lang="en-US" sz="3200" b="1" dirty="0">
                <a:solidFill>
                  <a:schemeClr val="accent1"/>
                </a:solidFill>
              </a:rPr>
              <a:t>Memory</a:t>
            </a:r>
            <a:r>
              <a:rPr lang="en-US" dirty="0"/>
              <a:t>—the RAM represents storage capacity available to the CPU for quick access to </a:t>
            </a:r>
            <a:r>
              <a:rPr lang="en-US" dirty="0" err="1"/>
              <a:t>data.eful</a:t>
            </a:r>
            <a:r>
              <a:rPr lang="en-US" dirty="0"/>
              <a:t> measurements for the system’s performance.</a:t>
            </a:r>
          </a:p>
        </p:txBody>
      </p:sp>
    </p:spTree>
    <p:extLst>
      <p:ext uri="{BB962C8B-B14F-4D97-AF65-F5344CB8AC3E}">
        <p14:creationId xmlns:p14="http://schemas.microsoft.com/office/powerpoint/2010/main" val="1921274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arn(inVertical)">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wipe(down)">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523</TotalTime>
  <Words>1731</Words>
  <Application>Microsoft Office PowerPoint</Application>
  <PresentationFormat>Widescreen</PresentationFormat>
  <Paragraphs>152</Paragraphs>
  <Slides>62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62</vt:i4>
      </vt:variant>
    </vt:vector>
  </HeadingPairs>
  <TitlesOfParts>
    <vt:vector size="71" baseType="lpstr">
      <vt:lpstr>Arial</vt:lpstr>
      <vt:lpstr>Arial Rounded MT Bold</vt:lpstr>
      <vt:lpstr>Calibri</vt:lpstr>
      <vt:lpstr>Calibri Light</vt:lpstr>
      <vt:lpstr>Roboto</vt:lpstr>
      <vt:lpstr>Tahoma</vt:lpstr>
      <vt:lpstr>Times New Roman</vt:lpstr>
      <vt:lpstr>Verdana</vt:lpstr>
      <vt:lpstr>Office Theme</vt:lpstr>
      <vt:lpstr>Unit - 1</vt:lpstr>
      <vt:lpstr>Systems Administrator</vt:lpstr>
      <vt:lpstr>Systems Administrator Job Roles and Responsibilities</vt:lpstr>
      <vt:lpstr>Common Sysadmin Responsibilities</vt:lpstr>
      <vt:lpstr>Common Sysadmin Responsibilities</vt:lpstr>
      <vt:lpstr>Servers Versus Workstations</vt:lpstr>
      <vt:lpstr>Servers Versus Workstations</vt:lpstr>
      <vt:lpstr>Server Lifecycle</vt:lpstr>
      <vt:lpstr>The Four Major Subsystems</vt:lpstr>
      <vt:lpstr>The Four Major Subsystems</vt:lpstr>
      <vt:lpstr>Installation of Windows Server 2012 R2 in VMWare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1</vt:lpstr>
      <vt:lpstr>Question 1</vt:lpstr>
      <vt:lpstr>Question 2</vt:lpstr>
      <vt:lpstr>Question 2</vt:lpstr>
      <vt:lpstr>Configuring Network</vt:lpstr>
      <vt:lpstr>Manage network cabling, </vt:lpstr>
      <vt:lpstr> Coaxial cable </vt:lpstr>
      <vt:lpstr>PowerPoint Presentation</vt:lpstr>
      <vt:lpstr>Twisted-pair cables </vt:lpstr>
      <vt:lpstr>Fiber optic cable </vt:lpstr>
      <vt:lpstr>IP Address Review</vt:lpstr>
      <vt:lpstr>NAT</vt:lpstr>
      <vt:lpstr>Reserved IP Address Ranges</vt:lpstr>
      <vt:lpstr>IPv6 Addresses</vt:lpstr>
      <vt:lpstr>Network Devices</vt:lpstr>
      <vt:lpstr>Network Firewalls</vt:lpstr>
      <vt:lpstr>PowerPoint Presentation</vt:lpstr>
      <vt:lpstr>Host-Based Firewalls</vt:lpstr>
      <vt:lpstr>Network Access Control (NAC)</vt:lpstr>
      <vt:lpstr>Question</vt:lpstr>
      <vt:lpstr>NIC Teaming</vt:lpstr>
      <vt:lpstr>Benefits of NIC Teaming</vt:lpstr>
      <vt:lpstr>NIC Teaming Modes</vt:lpstr>
      <vt:lpstr>How to Set Up NIC Teaming on Windows Servers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MALHI</dc:creator>
  <cp:lastModifiedBy>Swati</cp:lastModifiedBy>
  <cp:revision>48</cp:revision>
  <dcterms:created xsi:type="dcterms:W3CDTF">2023-01-20T06:32:04Z</dcterms:created>
  <dcterms:modified xsi:type="dcterms:W3CDTF">2024-01-28T13:34:17Z</dcterms:modified>
</cp:coreProperties>
</file>